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4" r:id="rId4"/>
  </p:sldMasterIdLst>
  <p:notesMasterIdLst>
    <p:notesMasterId r:id="rId30"/>
  </p:notesMasterIdLst>
  <p:handoutMasterIdLst>
    <p:handoutMasterId r:id="rId31"/>
  </p:handoutMasterIdLst>
  <p:sldIdLst>
    <p:sldId id="379" r:id="rId5"/>
    <p:sldId id="384" r:id="rId6"/>
    <p:sldId id="389" r:id="rId7"/>
    <p:sldId id="390" r:id="rId8"/>
    <p:sldId id="345" r:id="rId9"/>
    <p:sldId id="381" r:id="rId10"/>
    <p:sldId id="391" r:id="rId11"/>
    <p:sldId id="383" r:id="rId12"/>
    <p:sldId id="371" r:id="rId13"/>
    <p:sldId id="370" r:id="rId14"/>
    <p:sldId id="392" r:id="rId15"/>
    <p:sldId id="393" r:id="rId16"/>
    <p:sldId id="396" r:id="rId17"/>
    <p:sldId id="397" r:id="rId18"/>
    <p:sldId id="398" r:id="rId19"/>
    <p:sldId id="347" r:id="rId20"/>
    <p:sldId id="372" r:id="rId21"/>
    <p:sldId id="349" r:id="rId22"/>
    <p:sldId id="385" r:id="rId23"/>
    <p:sldId id="377" r:id="rId24"/>
    <p:sldId id="386" r:id="rId25"/>
    <p:sldId id="375" r:id="rId26"/>
    <p:sldId id="378" r:id="rId27"/>
    <p:sldId id="394" r:id="rId28"/>
    <p:sldId id="395" r:id="rId29"/>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F80"/>
    <a:srgbClr val="003366"/>
    <a:srgbClr val="333333"/>
    <a:srgbClr val="00006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79" autoAdjust="0"/>
    <p:restoredTop sz="87000" autoAdjust="0"/>
  </p:normalViewPr>
  <p:slideViewPr>
    <p:cSldViewPr>
      <p:cViewPr varScale="1">
        <p:scale>
          <a:sx n="74" d="100"/>
          <a:sy n="74" d="100"/>
        </p:scale>
        <p:origin x="-124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defTabSz="930275">
              <a:defRPr sz="1200"/>
            </a:lvl1pPr>
          </a:lstStyle>
          <a:p>
            <a:pPr>
              <a:defRPr/>
            </a:pPr>
            <a:endParaRPr lang="en-US" dirty="0"/>
          </a:p>
        </p:txBody>
      </p:sp>
      <p:sp>
        <p:nvSpPr>
          <p:cNvPr id="162819" name="Rectangle 3"/>
          <p:cNvSpPr>
            <a:spLocks noGrp="1" noChangeArrowheads="1"/>
          </p:cNvSpPr>
          <p:nvPr>
            <p:ph type="dt" sz="quarter" idx="1"/>
          </p:nvPr>
        </p:nvSpPr>
        <p:spPr bwMode="auto">
          <a:xfrm>
            <a:off x="396240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algn="r" defTabSz="930275">
              <a:defRPr sz="1200"/>
            </a:lvl1pPr>
          </a:lstStyle>
          <a:p>
            <a:pPr>
              <a:defRPr/>
            </a:pPr>
            <a:endParaRPr lang="en-US" dirty="0"/>
          </a:p>
        </p:txBody>
      </p:sp>
      <p:sp>
        <p:nvSpPr>
          <p:cNvPr id="162820" name="Rectangle 4"/>
          <p:cNvSpPr>
            <a:spLocks noGrp="1" noChangeArrowheads="1"/>
          </p:cNvSpPr>
          <p:nvPr>
            <p:ph type="ftr" sz="quarter" idx="2"/>
          </p:nvPr>
        </p:nvSpPr>
        <p:spPr bwMode="auto">
          <a:xfrm>
            <a:off x="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defTabSz="930275">
              <a:defRPr sz="1200"/>
            </a:lvl1pPr>
          </a:lstStyle>
          <a:p>
            <a:pPr>
              <a:defRPr/>
            </a:pPr>
            <a:endParaRPr lang="en-US" dirty="0"/>
          </a:p>
        </p:txBody>
      </p:sp>
      <p:sp>
        <p:nvSpPr>
          <p:cNvPr id="162821" name="Rectangle 5"/>
          <p:cNvSpPr>
            <a:spLocks noGrp="1" noChangeArrowheads="1"/>
          </p:cNvSpPr>
          <p:nvPr>
            <p:ph type="sldNum" sz="quarter" idx="3"/>
          </p:nvPr>
        </p:nvSpPr>
        <p:spPr bwMode="auto">
          <a:xfrm>
            <a:off x="396240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algn="r" defTabSz="930275">
              <a:defRPr sz="1200"/>
            </a:lvl1pPr>
          </a:lstStyle>
          <a:p>
            <a:pPr>
              <a:defRPr/>
            </a:pPr>
            <a:fld id="{C5D40E73-B5EA-40DB-9472-D44928AED9CB}" type="slidenum">
              <a:rPr lang="en-US"/>
              <a:pPr>
                <a:defRPr/>
              </a:pPr>
              <a:t>‹#›</a:t>
            </a:fld>
            <a:endParaRPr lang="en-US" dirty="0"/>
          </a:p>
        </p:txBody>
      </p:sp>
    </p:spTree>
    <p:extLst>
      <p:ext uri="{BB962C8B-B14F-4D97-AF65-F5344CB8AC3E}">
        <p14:creationId xmlns:p14="http://schemas.microsoft.com/office/powerpoint/2010/main" val="1363852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defTabSz="930275">
              <a:defRPr sz="1200"/>
            </a:lvl1pPr>
          </a:lstStyle>
          <a:p>
            <a:pPr>
              <a:defRPr/>
            </a:pPr>
            <a:endParaRPr lang="en-US" dirty="0"/>
          </a:p>
        </p:txBody>
      </p:sp>
      <p:sp>
        <p:nvSpPr>
          <p:cNvPr id="35843" name="Rectangle 3"/>
          <p:cNvSpPr>
            <a:spLocks noGrp="1" noChangeArrowheads="1"/>
          </p:cNvSpPr>
          <p:nvPr>
            <p:ph type="dt" idx="1"/>
          </p:nvPr>
        </p:nvSpPr>
        <p:spPr bwMode="auto">
          <a:xfrm>
            <a:off x="396240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algn="r" defTabSz="930275">
              <a:defRPr sz="1200"/>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defTabSz="930275">
              <a:defRPr sz="1200"/>
            </a:lvl1pPr>
          </a:lstStyle>
          <a:p>
            <a:pPr>
              <a:defRPr/>
            </a:pPr>
            <a:endParaRPr lang="en-US" dirty="0"/>
          </a:p>
        </p:txBody>
      </p:sp>
      <p:sp>
        <p:nvSpPr>
          <p:cNvPr id="35847" name="Rectangle 7"/>
          <p:cNvSpPr>
            <a:spLocks noGrp="1" noChangeArrowheads="1"/>
          </p:cNvSpPr>
          <p:nvPr>
            <p:ph type="sldNum" sz="quarter" idx="5"/>
          </p:nvPr>
        </p:nvSpPr>
        <p:spPr bwMode="auto">
          <a:xfrm>
            <a:off x="396240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algn="r" defTabSz="930275">
              <a:defRPr sz="1200"/>
            </a:lvl1pPr>
          </a:lstStyle>
          <a:p>
            <a:pPr>
              <a:defRPr/>
            </a:pPr>
            <a:fld id="{B95F7A35-4070-4D7D-B2E6-35D866B628B3}" type="slidenum">
              <a:rPr lang="en-US"/>
              <a:pPr>
                <a:defRPr/>
              </a:pPr>
              <a:t>‹#›</a:t>
            </a:fld>
            <a:endParaRPr lang="en-US" dirty="0"/>
          </a:p>
        </p:txBody>
      </p:sp>
    </p:spTree>
    <p:extLst>
      <p:ext uri="{BB962C8B-B14F-4D97-AF65-F5344CB8AC3E}">
        <p14:creationId xmlns:p14="http://schemas.microsoft.com/office/powerpoint/2010/main" val="1781541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r>
              <a:rPr lang="en-US" b="1" dirty="0" smtClean="0"/>
              <a:t>Organizations can modify and augment this briefing as needed.</a:t>
            </a:r>
          </a:p>
          <a:p>
            <a:endParaRPr lang="en-US" dirty="0" smtClean="0"/>
          </a:p>
        </p:txBody>
      </p:sp>
      <p:sp>
        <p:nvSpPr>
          <p:cNvPr id="28676" name="Slide Number Placeholder 3"/>
          <p:cNvSpPr>
            <a:spLocks noGrp="1"/>
          </p:cNvSpPr>
          <p:nvPr>
            <p:ph type="sldNum" sz="quarter" idx="5"/>
          </p:nvPr>
        </p:nvSpPr>
        <p:spPr>
          <a:noFill/>
        </p:spPr>
        <p:txBody>
          <a:bodyPr/>
          <a:lstStyle/>
          <a:p>
            <a:fld id="{B5D36FC3-A185-462C-B134-618937AEA322}"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E67126D-E807-4B85-B2E7-8A02550CD00C}" type="slidenum">
              <a:rPr lang="en-US" smtClean="0"/>
              <a:pPr/>
              <a:t>21</a:t>
            </a:fld>
            <a:endParaRPr lang="en-US" dirty="0" smtClean="0"/>
          </a:p>
        </p:txBody>
      </p:sp>
      <p:sp>
        <p:nvSpPr>
          <p:cNvPr id="33795" name="Rectangle 2"/>
          <p:cNvSpPr>
            <a:spLocks noGrp="1" noRot="1" noChangeAspect="1" noChangeArrowheads="1" noTextEdit="1"/>
          </p:cNvSpPr>
          <p:nvPr>
            <p:ph type="sldImg"/>
          </p:nvPr>
        </p:nvSpPr>
        <p:spPr>
          <a:xfrm>
            <a:off x="1192213" y="692150"/>
            <a:ext cx="4614862" cy="3460750"/>
          </a:xfrm>
          <a:ln/>
        </p:spPr>
      </p:sp>
      <p:sp>
        <p:nvSpPr>
          <p:cNvPr id="33796" name="Rectangle 3"/>
          <p:cNvSpPr>
            <a:spLocks noGrp="1" noChangeArrowheads="1"/>
          </p:cNvSpPr>
          <p:nvPr>
            <p:ph type="body" idx="1"/>
          </p:nvPr>
        </p:nvSpPr>
        <p:spPr>
          <a:xfrm>
            <a:off x="933450" y="4383088"/>
            <a:ext cx="5130800" cy="4229100"/>
          </a:xfrm>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E352552A-88FF-4DDF-A220-4E90208314BD}" type="slidenum">
              <a:rPr lang="en-US" smtClean="0"/>
              <a:pPr/>
              <a:t>25</a:t>
            </a:fld>
            <a:endParaRPr lang="en-US" dirty="0" smtClean="0"/>
          </a:p>
        </p:txBody>
      </p:sp>
      <p:sp>
        <p:nvSpPr>
          <p:cNvPr id="38915" name="Rectangle 2"/>
          <p:cNvSpPr>
            <a:spLocks noGrp="1" noRot="1" noChangeAspect="1" noChangeArrowheads="1" noTextEdit="1"/>
          </p:cNvSpPr>
          <p:nvPr>
            <p:ph type="sldImg"/>
          </p:nvPr>
        </p:nvSpPr>
        <p:spPr>
          <a:xfrm>
            <a:off x="1192213" y="692150"/>
            <a:ext cx="4614862" cy="3460750"/>
          </a:xfrm>
          <a:ln/>
        </p:spPr>
      </p:sp>
      <p:sp>
        <p:nvSpPr>
          <p:cNvPr id="38916" name="Rectangle 3"/>
          <p:cNvSpPr>
            <a:spLocks noGrp="1" noChangeArrowheads="1"/>
          </p:cNvSpPr>
          <p:nvPr>
            <p:ph type="body" idx="1"/>
          </p:nvPr>
        </p:nvSpPr>
        <p:spPr>
          <a:xfrm>
            <a:off x="933450" y="4383088"/>
            <a:ext cx="5130800" cy="4229100"/>
          </a:xfrm>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0311" eaLnBrk="1" fontAlgn="auto" hangingPunct="1">
              <a:spcBef>
                <a:spcPts val="0"/>
              </a:spcBef>
              <a:spcAft>
                <a:spcPts val="0"/>
              </a:spcAft>
              <a:defRPr/>
            </a:pPr>
            <a:r>
              <a:rPr lang="en-US" smtClean="0"/>
              <a:t>Go around</a:t>
            </a:r>
            <a:r>
              <a:rPr lang="en-US" baseline="0" smtClean="0"/>
              <a:t> the room and have everyone introduce themselves</a:t>
            </a:r>
            <a:endParaRPr lang="en-US"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8761" y="696277"/>
            <a:ext cx="6220178" cy="34813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06E46E-8460-BB4D-8322-0D8B6B94E8A9}" type="slidenum">
              <a:rPr lang="en-US" smtClean="0"/>
              <a:t>4</a:t>
            </a:fld>
            <a:endParaRPr lang="en-US"/>
          </a:p>
        </p:txBody>
      </p:sp>
    </p:spTree>
    <p:extLst>
      <p:ext uri="{BB962C8B-B14F-4D97-AF65-F5344CB8AC3E}">
        <p14:creationId xmlns:p14="http://schemas.microsoft.com/office/powerpoint/2010/main" val="275091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4788C58B-5C2E-457E-886C-CA343624856C}" type="slidenum">
              <a:rPr lang="en-US" smtClean="0"/>
              <a:pPr/>
              <a:t>5</a:t>
            </a:fld>
            <a:endParaRPr lang="en-US" dirty="0" smtClean="0"/>
          </a:p>
        </p:txBody>
      </p:sp>
      <p:sp>
        <p:nvSpPr>
          <p:cNvPr id="32771" name="Rectangle 2"/>
          <p:cNvSpPr>
            <a:spLocks noGrp="1" noRot="1" noChangeAspect="1" noChangeArrowheads="1" noTextEdit="1"/>
          </p:cNvSpPr>
          <p:nvPr>
            <p:ph type="sldImg"/>
          </p:nvPr>
        </p:nvSpPr>
        <p:spPr>
          <a:xfrm>
            <a:off x="1192213" y="692150"/>
            <a:ext cx="4614862" cy="3460750"/>
          </a:xfrm>
          <a:ln/>
        </p:spPr>
      </p:sp>
      <p:sp>
        <p:nvSpPr>
          <p:cNvPr id="32772" name="Rectangle 3"/>
          <p:cNvSpPr>
            <a:spLocks noGrp="1" noChangeArrowheads="1"/>
          </p:cNvSpPr>
          <p:nvPr>
            <p:ph type="body" idx="1"/>
          </p:nvPr>
        </p:nvSpPr>
        <p:spPr>
          <a:xfrm>
            <a:off x="933450" y="4383088"/>
            <a:ext cx="5130800" cy="4229100"/>
          </a:xfrm>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endParaRPr lang="en-US" dirty="0"/>
          </a:p>
        </p:txBody>
      </p:sp>
      <p:sp>
        <p:nvSpPr>
          <p:cNvPr id="30724" name="Slide Number Placeholder 3"/>
          <p:cNvSpPr>
            <a:spLocks noGrp="1"/>
          </p:cNvSpPr>
          <p:nvPr>
            <p:ph type="sldNum" sz="quarter" idx="5"/>
          </p:nvPr>
        </p:nvSpPr>
        <p:spPr>
          <a:noFill/>
        </p:spPr>
        <p:txBody>
          <a:bodyPr/>
          <a:lstStyle/>
          <a:p>
            <a:fld id="{7630EB52-EACC-4E8F-A846-2E5A47C5A66F}" type="slidenum">
              <a:rPr lang="en-US" smtClean="0"/>
              <a:pPr/>
              <a:t>6</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AE9A1185-FB67-44F5-8F65-06534C7A4001}" type="slidenum">
              <a:rPr lang="en-US" smtClean="0"/>
              <a:pPr/>
              <a:t>12</a:t>
            </a:fld>
            <a:endParaRPr lang="en-US" dirty="0" smtClean="0"/>
          </a:p>
        </p:txBody>
      </p:sp>
      <p:sp>
        <p:nvSpPr>
          <p:cNvPr id="31747" name="Rectangle 2"/>
          <p:cNvSpPr>
            <a:spLocks noGrp="1" noRot="1" noChangeAspect="1" noChangeArrowheads="1" noTextEdit="1"/>
          </p:cNvSpPr>
          <p:nvPr>
            <p:ph type="sldImg"/>
          </p:nvPr>
        </p:nvSpPr>
        <p:spPr>
          <a:xfrm>
            <a:off x="1192213" y="692150"/>
            <a:ext cx="4614862" cy="3460750"/>
          </a:xfrm>
          <a:ln/>
        </p:spPr>
      </p:sp>
      <p:sp>
        <p:nvSpPr>
          <p:cNvPr id="31748" name="Rectangle 3"/>
          <p:cNvSpPr>
            <a:spLocks noGrp="1" noChangeArrowheads="1"/>
          </p:cNvSpPr>
          <p:nvPr>
            <p:ph type="body" idx="1"/>
          </p:nvPr>
        </p:nvSpPr>
        <p:spPr>
          <a:xfrm>
            <a:off x="933450" y="4383088"/>
            <a:ext cx="5130800" cy="4229100"/>
          </a:xfrm>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E67126D-E807-4B85-B2E7-8A02550CD00C}" type="slidenum">
              <a:rPr lang="en-US" smtClean="0"/>
              <a:pPr/>
              <a:t>16</a:t>
            </a:fld>
            <a:endParaRPr lang="en-US" dirty="0" smtClean="0"/>
          </a:p>
        </p:txBody>
      </p:sp>
      <p:sp>
        <p:nvSpPr>
          <p:cNvPr id="33795" name="Rectangle 2"/>
          <p:cNvSpPr>
            <a:spLocks noGrp="1" noRot="1" noChangeAspect="1" noChangeArrowheads="1" noTextEdit="1"/>
          </p:cNvSpPr>
          <p:nvPr>
            <p:ph type="sldImg"/>
          </p:nvPr>
        </p:nvSpPr>
        <p:spPr>
          <a:xfrm>
            <a:off x="1192213" y="692150"/>
            <a:ext cx="4614862" cy="3460750"/>
          </a:xfrm>
          <a:ln/>
        </p:spPr>
      </p:sp>
      <p:sp>
        <p:nvSpPr>
          <p:cNvPr id="33796" name="Rectangle 3"/>
          <p:cNvSpPr>
            <a:spLocks noGrp="1" noChangeArrowheads="1"/>
          </p:cNvSpPr>
          <p:nvPr>
            <p:ph type="body" idx="1"/>
          </p:nvPr>
        </p:nvSpPr>
        <p:spPr>
          <a:xfrm>
            <a:off x="933450" y="4383088"/>
            <a:ext cx="5130800" cy="4229100"/>
          </a:xfrm>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11C0D904-5C2C-4C19-B6FC-EB97AD0F796F}" type="slidenum">
              <a:rPr lang="en-US" smtClean="0"/>
              <a:pPr/>
              <a:t>18</a:t>
            </a:fld>
            <a:endParaRPr lang="en-US" dirty="0" smtClean="0"/>
          </a:p>
        </p:txBody>
      </p:sp>
      <p:sp>
        <p:nvSpPr>
          <p:cNvPr id="35843" name="Rectangle 2"/>
          <p:cNvSpPr>
            <a:spLocks noGrp="1" noRot="1" noChangeAspect="1" noChangeArrowheads="1" noTextEdit="1"/>
          </p:cNvSpPr>
          <p:nvPr>
            <p:ph type="sldImg"/>
          </p:nvPr>
        </p:nvSpPr>
        <p:spPr>
          <a:xfrm>
            <a:off x="1192213" y="692150"/>
            <a:ext cx="4614862" cy="3460750"/>
          </a:xfrm>
          <a:ln/>
        </p:spPr>
      </p:sp>
      <p:sp>
        <p:nvSpPr>
          <p:cNvPr id="35844" name="Rectangle 3"/>
          <p:cNvSpPr>
            <a:spLocks noGrp="1" noChangeArrowheads="1"/>
          </p:cNvSpPr>
          <p:nvPr>
            <p:ph type="body" idx="1"/>
          </p:nvPr>
        </p:nvSpPr>
        <p:spPr>
          <a:xfrm>
            <a:off x="933450" y="4383088"/>
            <a:ext cx="5130800" cy="4229100"/>
          </a:xfrm>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E67126D-E807-4B85-B2E7-8A02550CD00C}" type="slidenum">
              <a:rPr lang="en-US" smtClean="0"/>
              <a:pPr/>
              <a:t>19</a:t>
            </a:fld>
            <a:endParaRPr lang="en-US" dirty="0" smtClean="0"/>
          </a:p>
        </p:txBody>
      </p:sp>
      <p:sp>
        <p:nvSpPr>
          <p:cNvPr id="33795" name="Rectangle 2"/>
          <p:cNvSpPr>
            <a:spLocks noGrp="1" noRot="1" noChangeAspect="1" noChangeArrowheads="1" noTextEdit="1"/>
          </p:cNvSpPr>
          <p:nvPr>
            <p:ph type="sldImg"/>
          </p:nvPr>
        </p:nvSpPr>
        <p:spPr>
          <a:xfrm>
            <a:off x="1192213" y="692150"/>
            <a:ext cx="4614862" cy="3460750"/>
          </a:xfrm>
          <a:ln/>
        </p:spPr>
      </p:sp>
      <p:sp>
        <p:nvSpPr>
          <p:cNvPr id="33796" name="Rectangle 3"/>
          <p:cNvSpPr>
            <a:spLocks noGrp="1" noChangeArrowheads="1"/>
          </p:cNvSpPr>
          <p:nvPr>
            <p:ph type="body" idx="1"/>
          </p:nvPr>
        </p:nvSpPr>
        <p:spPr>
          <a:xfrm>
            <a:off x="933450" y="4383088"/>
            <a:ext cx="5130800" cy="4229100"/>
          </a:xfrm>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latin typeface="Arial" pitchFamily="34" charset="0"/>
                <a:cs typeface="Arial" pitchFamily="34" charset="0"/>
              </a:defRPr>
            </a:lvl1pPr>
          </a:lstStyle>
          <a:p>
            <a:fld id="{5DFF13A9-1037-4D5A-A349-B944681F0EB5}" type="slidenum">
              <a:rPr lang="en-US" smtClean="0"/>
              <a:pPr/>
              <a:t>‹#›</a:t>
            </a:fld>
            <a:endParaRPr lang="en-US" dirty="0"/>
          </a:p>
        </p:txBody>
      </p:sp>
      <p:pic>
        <p:nvPicPr>
          <p:cNvPr id="5" name="Picture 5" descr="Your-Org-Logo"/>
          <p:cNvPicPr>
            <a:picLocks noChangeAspect="1" noChangeArrowheads="1"/>
          </p:cNvPicPr>
          <p:nvPr userDrawn="1"/>
        </p:nvPicPr>
        <p:blipFill>
          <a:blip r:embed="rId12" cstate="email">
            <a:extLst>
              <a:ext uri="{28A0092B-C50C-407E-A947-70E740481C1C}">
                <a14:useLocalDpi xmlns:a14="http://schemas.microsoft.com/office/drawing/2010/main"/>
              </a:ext>
            </a:extLst>
          </a:blip>
          <a:srcRect/>
          <a:stretch>
            <a:fillRect/>
          </a:stretch>
        </p:blipFill>
        <p:spPr bwMode="auto">
          <a:xfrm>
            <a:off x="457200" y="5867400"/>
            <a:ext cx="23622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Lst>
  <p:hf hdr="0" ftr="0" dt="0"/>
  <p:txStyles>
    <p:titleStyle>
      <a:lvl1pPr algn="l" defTabSz="914400" rtl="0" eaLnBrk="1" latinLnBrk="0" hangingPunct="1">
        <a:spcBef>
          <a:spcPct val="0"/>
        </a:spcBef>
        <a:buNone/>
        <a:defRPr sz="4200" kern="1200">
          <a:solidFill>
            <a:srgbClr val="002F80"/>
          </a:solidFill>
          <a:latin typeface="Times New Roman" pitchFamily="18" charset="0"/>
          <a:ea typeface="+mj-ea"/>
          <a:cs typeface="Times New Roman" pitchFamily="18" charset="0"/>
        </a:defRPr>
      </a:lvl1pPr>
    </p:titleStyle>
    <p:bodyStyle>
      <a:lvl1pPr marL="2349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1pPr>
      <a:lvl2pPr marL="457200" indent="-234950" algn="l" defTabSz="914400" rtl="0" eaLnBrk="1" latinLnBrk="0" hangingPunct="1">
        <a:spcBef>
          <a:spcPct val="20000"/>
        </a:spcBef>
        <a:buFont typeface="Arial" pitchFamily="34" charset="0"/>
        <a:buChar char="–"/>
        <a:defRPr sz="2200" kern="1200">
          <a:solidFill>
            <a:srgbClr val="333333"/>
          </a:solidFill>
          <a:latin typeface="Arial" pitchFamily="34" charset="0"/>
          <a:ea typeface="+mn-ea"/>
          <a:cs typeface="Arial" pitchFamily="34" charset="0"/>
        </a:defRPr>
      </a:lvl2pPr>
      <a:lvl3pPr marL="6921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914400" indent="-234950" algn="l" defTabSz="914400" rtl="0" eaLnBrk="1" latinLnBrk="0" hangingPunct="1">
        <a:spcBef>
          <a:spcPct val="20000"/>
        </a:spcBef>
        <a:buFont typeface="Arial" pitchFamily="34" charset="0"/>
        <a:buChar char="–"/>
        <a:defRPr sz="2000" kern="1200">
          <a:solidFill>
            <a:srgbClr val="333333"/>
          </a:solidFill>
          <a:latin typeface="Arial" pitchFamily="34" charset="0"/>
          <a:ea typeface="+mn-ea"/>
          <a:cs typeface="Arial" pitchFamily="34" charset="0"/>
        </a:defRPr>
      </a:lvl4pPr>
      <a:lvl5pPr marL="1149350" indent="-23495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F80"/>
        </a:solid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solidFill>
                  <a:schemeClr val="bg1"/>
                </a:solidFill>
              </a:rPr>
              <a:t>Directions for this Template</a:t>
            </a:r>
          </a:p>
        </p:txBody>
      </p:sp>
      <p:sp>
        <p:nvSpPr>
          <p:cNvPr id="3075" name="Content Placeholder 2"/>
          <p:cNvSpPr>
            <a:spLocks noGrp="1"/>
          </p:cNvSpPr>
          <p:nvPr>
            <p:ph idx="1"/>
          </p:nvPr>
        </p:nvSpPr>
        <p:spPr bwMode="auto">
          <a:xfrm>
            <a:off x="457200" y="16002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a:buClr>
                <a:schemeClr val="bg1"/>
              </a:buClr>
            </a:pPr>
            <a:r>
              <a:rPr lang="en-US" dirty="0" smtClean="0">
                <a:solidFill>
                  <a:schemeClr val="bg1"/>
                </a:solidFill>
              </a:rPr>
              <a:t>Use the Slide Master to make universal changes to the presentation, including inserting your organization’s logo</a:t>
            </a:r>
          </a:p>
          <a:p>
            <a:pPr lvl="1">
              <a:buClr>
                <a:schemeClr val="bg1"/>
              </a:buClr>
              <a:buFont typeface="Arial" charset="0"/>
              <a:buChar char="‒"/>
            </a:pPr>
            <a:r>
              <a:rPr lang="en-US" dirty="0" smtClean="0">
                <a:solidFill>
                  <a:schemeClr val="bg1"/>
                </a:solidFill>
              </a:rPr>
              <a:t>“View” tab &gt; “Slide Master”</a:t>
            </a:r>
          </a:p>
          <a:p>
            <a:pPr>
              <a:buClr>
                <a:schemeClr val="bg1"/>
              </a:buClr>
            </a:pPr>
            <a:r>
              <a:rPr lang="en-US" dirty="0" smtClean="0">
                <a:solidFill>
                  <a:schemeClr val="bg1"/>
                </a:solidFill>
              </a:rPr>
              <a:t>Replace placeholders (indicated by brackets [ ]) with information specific to your exercise</a:t>
            </a:r>
          </a:p>
          <a:p>
            <a:pPr>
              <a:buClr>
                <a:schemeClr val="bg1"/>
              </a:buClr>
            </a:pPr>
            <a:r>
              <a:rPr lang="en-US" dirty="0" smtClean="0">
                <a:solidFill>
                  <a:schemeClr val="bg1"/>
                </a:solidFill>
              </a:rPr>
              <a:t>Delete any slides that are not relevant for your exercise</a:t>
            </a:r>
          </a:p>
          <a:p>
            <a:pPr>
              <a:buClr>
                <a:schemeClr val="bg1"/>
              </a:buClr>
            </a:pPr>
            <a:r>
              <a:rPr lang="en-US" dirty="0" smtClean="0">
                <a:solidFill>
                  <a:schemeClr val="bg1"/>
                </a:solidFill>
              </a:rPr>
              <a:t>Font size should not be smaller than 22pt</a:t>
            </a:r>
          </a:p>
          <a:p>
            <a:pPr algn="r">
              <a:buClr>
                <a:schemeClr val="bg1"/>
              </a:buClr>
              <a:buNone/>
            </a:pPr>
            <a:endParaRPr lang="en-US" dirty="0" smtClean="0">
              <a:solidFill>
                <a:schemeClr val="bg1"/>
              </a:solidFill>
            </a:endParaRPr>
          </a:p>
          <a:p>
            <a:pPr>
              <a:buNone/>
            </a:pPr>
            <a:r>
              <a:rPr lang="en-US" dirty="0" smtClean="0">
                <a:solidFill>
                  <a:schemeClr val="bg1"/>
                </a:solidFill>
              </a:rPr>
              <a:t>Rev. April 2013</a:t>
            </a:r>
          </a:p>
          <a:p>
            <a:pPr>
              <a:buNone/>
            </a:pPr>
            <a:r>
              <a:rPr lang="en-US" smtClean="0">
                <a:solidFill>
                  <a:schemeClr val="bg1"/>
                </a:solidFill>
              </a:rPr>
              <a:t>HSEEP-C08</a:t>
            </a:r>
          </a:p>
          <a:p>
            <a:pPr>
              <a:buClr>
                <a:schemeClr val="bg1"/>
              </a:buClr>
            </a:pPr>
            <a:endParaRPr lang="en-US" dirty="0" smtClean="0">
              <a:solidFill>
                <a:schemeClr val="bg1"/>
              </a:solidFill>
            </a:endParaRPr>
          </a:p>
          <a:p>
            <a:pPr lvl="1">
              <a:buClr>
                <a:srgbClr val="999999"/>
              </a:buClr>
              <a:buFont typeface="Arial" charset="0"/>
              <a:buChar char="‒"/>
            </a:pPr>
            <a:endParaRPr lang="en-US" dirty="0" smtClean="0">
              <a:solidFill>
                <a:srgbClr val="999999"/>
              </a:solidFill>
            </a:endParaRPr>
          </a:p>
        </p:txBody>
      </p:sp>
      <p:sp>
        <p:nvSpPr>
          <p:cNvPr id="3076" name="Slide Number Placeholder 3"/>
          <p:cNvSpPr>
            <a:spLocks noGrp="1"/>
          </p:cNvSpPr>
          <p:nvPr>
            <p:ph type="sldNum" sz="quarter" idx="12"/>
          </p:nvPr>
        </p:nvSpPr>
        <p:spPr>
          <a:noFill/>
        </p:spPr>
        <p:txBody>
          <a:bodyPr/>
          <a:lstStyle/>
          <a:p>
            <a:fld id="{F1CF7864-18CB-461F-9529-5EB078A576E3}" type="slidenum">
              <a:rPr lang="en-US" smtClean="0"/>
              <a:pPr/>
              <a:t>1</a:t>
            </a:fld>
            <a:endParaRPr lang="en-US" dirty="0" smtClean="0"/>
          </a:p>
        </p:txBody>
      </p:sp>
    </p:spTree>
  </p:cSld>
  <p:clrMapOvr>
    <a:masterClrMapping/>
  </p:clrMapOvr>
  <p:transition xmlns:p14="http://schemas.microsoft.com/office/powerpoint/2010/main" advTm="8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52400"/>
            <a:ext cx="8229600" cy="1143000"/>
          </a:xfrm>
        </p:spPr>
        <p:txBody>
          <a:bodyPr/>
          <a:lstStyle/>
          <a:p>
            <a:r>
              <a:rPr lang="en-US" dirty="0" smtClean="0"/>
              <a:t>Exercise Structure</a:t>
            </a:r>
          </a:p>
        </p:txBody>
      </p:sp>
      <p:sp>
        <p:nvSpPr>
          <p:cNvPr id="9220" name="Content Placeholder 4"/>
          <p:cNvSpPr>
            <a:spLocks noGrp="1"/>
          </p:cNvSpPr>
          <p:nvPr>
            <p:ph idx="1"/>
          </p:nvPr>
        </p:nvSpPr>
        <p:spPr bwMode="auto">
          <a:xfrm>
            <a:off x="457200" y="1295400"/>
            <a:ext cx="8229600" cy="4525963"/>
          </a:xfrm>
          <a:noFill/>
          <a:ln>
            <a:miter lim="800000"/>
            <a:headEnd/>
            <a:tailEnd/>
          </a:ln>
        </p:spPr>
        <p:txBody>
          <a:bodyPr vert="horz" wrap="square" lIns="91440" tIns="45720" rIns="91440" bIns="45720" numCol="1" anchor="t" anchorCtr="0" compatLnSpc="1">
            <a:prstTxWarp prst="textNoShape">
              <a:avLst/>
            </a:prstTxWarp>
            <a:noAutofit/>
          </a:bodyPr>
          <a:lstStyle/>
          <a:p>
            <a:r>
              <a:rPr lang="en-US" sz="2400" dirty="0" smtClean="0"/>
              <a:t>An </a:t>
            </a:r>
            <a:r>
              <a:rPr lang="en-US" sz="2400" dirty="0"/>
              <a:t>infectious disease scenario has been selected for today’s exercise</a:t>
            </a:r>
          </a:p>
          <a:p>
            <a:r>
              <a:rPr lang="en-US" sz="2400" dirty="0" smtClean="0"/>
              <a:t>The exercise will consist of three modules: </a:t>
            </a:r>
          </a:p>
          <a:p>
            <a:pPr lvl="1"/>
            <a:r>
              <a:rPr lang="en-US" sz="2400" dirty="0"/>
              <a:t>Module 1: Incident Notification and Transport</a:t>
            </a:r>
          </a:p>
          <a:p>
            <a:pPr lvl="1"/>
            <a:r>
              <a:rPr lang="en-US" sz="2400" dirty="0"/>
              <a:t>Module 2: Hospital Management</a:t>
            </a:r>
          </a:p>
          <a:p>
            <a:pPr lvl="1"/>
            <a:r>
              <a:rPr lang="en-US" sz="2400" dirty="0"/>
              <a:t>Module </a:t>
            </a:r>
            <a:r>
              <a:rPr lang="en-US" sz="2400"/>
              <a:t>3</a:t>
            </a:r>
            <a:r>
              <a:rPr lang="en-US" sz="2400" smtClean="0"/>
              <a:t>: Patient </a:t>
            </a:r>
            <a:r>
              <a:rPr lang="en-US" sz="2400" dirty="0" smtClean="0"/>
              <a:t>Monitoring</a:t>
            </a:r>
          </a:p>
          <a:p>
            <a:r>
              <a:rPr lang="en-US" sz="2400" dirty="0"/>
              <a:t>Each module begins with a multimedia update that summarizes key events occurring within that time period. </a:t>
            </a:r>
            <a:endParaRPr lang="en-US" sz="2400" dirty="0" smtClean="0"/>
          </a:p>
          <a:p>
            <a:r>
              <a:rPr lang="en-US" sz="2400" dirty="0" smtClean="0"/>
              <a:t>After </a:t>
            </a:r>
            <a:r>
              <a:rPr lang="en-US" sz="2400" dirty="0"/>
              <a:t>the updates, participants review the situation and engage in a group discussion of appropriate response issues. </a:t>
            </a:r>
            <a:endParaRPr lang="en-US" sz="2400" dirty="0" smtClean="0"/>
          </a:p>
        </p:txBody>
      </p:sp>
      <p:sp>
        <p:nvSpPr>
          <p:cNvPr id="9219" name="Slide Number Placeholder 3"/>
          <p:cNvSpPr>
            <a:spLocks noGrp="1"/>
          </p:cNvSpPr>
          <p:nvPr>
            <p:ph type="sldNum" sz="quarter" idx="12"/>
          </p:nvPr>
        </p:nvSpPr>
        <p:spPr>
          <a:noFill/>
        </p:spPr>
        <p:txBody>
          <a:bodyPr/>
          <a:lstStyle/>
          <a:p>
            <a:fld id="{C56CAF7E-D0A3-41F5-AC84-9DC223442F19}" type="slidenum">
              <a:rPr lang="en-US" smtClean="0"/>
              <a:pPr/>
              <a:t>10</a:t>
            </a:fld>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Exercise Guidelines</a:t>
            </a:r>
          </a:p>
        </p:txBody>
      </p:sp>
      <p:sp>
        <p:nvSpPr>
          <p:cNvPr id="11268" name="Content Placeholder 4"/>
          <p:cNvSpPr>
            <a:spLocks noGrp="1"/>
          </p:cNvSpPr>
          <p:nvPr>
            <p:ph idx="1"/>
          </p:nvPr>
        </p:nvSpPr>
        <p:spPr bwMode="auto">
          <a:xfrm>
            <a:off x="457200" y="1524000"/>
            <a:ext cx="8229600" cy="4525963"/>
          </a:xfrm>
          <a:noFill/>
          <a:ln>
            <a:miter lim="800000"/>
            <a:headEnd/>
            <a:tailEnd/>
          </a:ln>
        </p:spPr>
        <p:txBody>
          <a:bodyPr vert="horz" wrap="square" lIns="91440" tIns="45720" rIns="91440" bIns="45720" numCol="1" anchor="t" anchorCtr="0" compatLnSpc="1">
            <a:prstTxWarp prst="textNoShape">
              <a:avLst/>
            </a:prstTxWarp>
            <a:normAutofit fontScale="92500" lnSpcReduction="10000"/>
          </a:bodyPr>
          <a:lstStyle/>
          <a:p>
            <a:r>
              <a:rPr lang="en-US" sz="2800" dirty="0" smtClean="0"/>
              <a:t>This is an open, low-stress, no-fault environment.  </a:t>
            </a:r>
          </a:p>
          <a:p>
            <a:r>
              <a:rPr lang="en-US" sz="2800" dirty="0" smtClean="0"/>
              <a:t>Varying viewpoints, even disagreements, are expected</a:t>
            </a:r>
          </a:p>
          <a:p>
            <a:r>
              <a:rPr lang="en-US" sz="2800" dirty="0" smtClean="0"/>
              <a:t>Base your responses on current plans and capabilities of your organization</a:t>
            </a:r>
          </a:p>
          <a:p>
            <a:r>
              <a:rPr lang="en-US" sz="2800" dirty="0" smtClean="0"/>
              <a:t>Decisions are not precedent setting; consider different approaches and suggest improvements</a:t>
            </a:r>
          </a:p>
          <a:p>
            <a:r>
              <a:rPr lang="en-US" sz="2800" dirty="0" smtClean="0"/>
              <a:t>Issue identification is not as valuable as suggestions and recommended actions that could improve response efforts; problem-solving efforts should be the focus</a:t>
            </a:r>
          </a:p>
          <a:p>
            <a:pPr marL="0" indent="0">
              <a:buNone/>
            </a:pPr>
            <a:endParaRPr lang="en-US" dirty="0" smtClean="0"/>
          </a:p>
        </p:txBody>
      </p:sp>
      <p:sp>
        <p:nvSpPr>
          <p:cNvPr id="11266" name="Rectangle 4"/>
          <p:cNvSpPr>
            <a:spLocks noGrp="1" noChangeArrowheads="1"/>
          </p:cNvSpPr>
          <p:nvPr>
            <p:ph type="sldNum" sz="quarter" idx="12"/>
          </p:nvPr>
        </p:nvSpPr>
        <p:spPr>
          <a:noFill/>
        </p:spPr>
        <p:txBody>
          <a:bodyPr/>
          <a:lstStyle/>
          <a:p>
            <a:fld id="{CBD74676-4C2D-406C-87D5-0087A1C2C912}" type="slidenum">
              <a:rPr lang="en-US" smtClean="0"/>
              <a:pPr/>
              <a:t>11</a:t>
            </a:fld>
            <a:endParaRPr lang="en-US" dirty="0" smtClean="0"/>
          </a:p>
        </p:txBody>
      </p:sp>
    </p:spTree>
    <p:extLst>
      <p:ext uri="{BB962C8B-B14F-4D97-AF65-F5344CB8AC3E}">
        <p14:creationId xmlns:p14="http://schemas.microsoft.com/office/powerpoint/2010/main" val="4077366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4"/>
          <p:cNvSpPr>
            <a:spLocks noGrp="1" noChangeArrowheads="1"/>
          </p:cNvSpPr>
          <p:nvPr>
            <p:ph type="title"/>
          </p:nvPr>
        </p:nvSpPr>
        <p:spPr/>
        <p:txBody>
          <a:bodyPr/>
          <a:lstStyle/>
          <a:p>
            <a:pPr eaLnBrk="1" hangingPunct="1"/>
            <a:r>
              <a:rPr lang="en-US" dirty="0" smtClean="0"/>
              <a:t>Assumptions and Artificialities</a:t>
            </a:r>
          </a:p>
        </p:txBody>
      </p:sp>
      <p:sp>
        <p:nvSpPr>
          <p:cNvPr id="12292"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800" dirty="0" smtClean="0"/>
              <a:t>The exercise is conducted in a no-fault learning environment wherein capabilities, plans, systems, and processes will be evaluated</a:t>
            </a:r>
          </a:p>
          <a:p>
            <a:r>
              <a:rPr lang="en-US" sz="2800" dirty="0" smtClean="0"/>
              <a:t>The exercise scenario is plausible, and events occur as they are presented</a:t>
            </a:r>
          </a:p>
          <a:p>
            <a:r>
              <a:rPr lang="en-US" sz="2800" dirty="0" smtClean="0"/>
              <a:t>All players receive information at the same time</a:t>
            </a:r>
          </a:p>
          <a:p>
            <a:r>
              <a:rPr lang="en-US" sz="2800" dirty="0" smtClean="0"/>
              <a:t>Respond in the same manner as if this were a real incident</a:t>
            </a:r>
          </a:p>
          <a:p>
            <a:pPr marL="0" indent="0">
              <a:buNone/>
            </a:pPr>
            <a:endParaRPr lang="en-US" dirty="0" smtClean="0"/>
          </a:p>
        </p:txBody>
      </p:sp>
      <p:sp>
        <p:nvSpPr>
          <p:cNvPr id="12290" name="Rectangle 4"/>
          <p:cNvSpPr>
            <a:spLocks noGrp="1" noChangeArrowheads="1"/>
          </p:cNvSpPr>
          <p:nvPr>
            <p:ph type="sldNum" sz="quarter" idx="12"/>
          </p:nvPr>
        </p:nvSpPr>
        <p:spPr>
          <a:noFill/>
        </p:spPr>
        <p:txBody>
          <a:bodyPr/>
          <a:lstStyle/>
          <a:p>
            <a:fld id="{99DD8B12-B93C-45E8-88F3-568831135647}" type="slidenum">
              <a:rPr lang="en-US" smtClean="0"/>
              <a:pPr/>
              <a:t>12</a:t>
            </a:fld>
            <a:endParaRPr lang="en-US" dirty="0" smtClean="0"/>
          </a:p>
        </p:txBody>
      </p:sp>
    </p:spTree>
    <p:extLst>
      <p:ext uri="{BB962C8B-B14F-4D97-AF65-F5344CB8AC3E}">
        <p14:creationId xmlns:p14="http://schemas.microsoft.com/office/powerpoint/2010/main" val="1872324469"/>
      </p:ext>
    </p:extLst>
  </p:cSld>
  <p:clrMapOvr>
    <a:masterClrMapping/>
  </p:clrMapOvr>
  <p:transition xmlns:p14="http://schemas.microsoft.com/office/powerpoint/2010/mai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Measles Primer</a:t>
            </a:r>
            <a:endParaRPr lang="en-US" dirty="0"/>
          </a:p>
        </p:txBody>
      </p:sp>
      <p:sp>
        <p:nvSpPr>
          <p:cNvPr id="3" name="Content Placeholder 2"/>
          <p:cNvSpPr>
            <a:spLocks noGrp="1"/>
          </p:cNvSpPr>
          <p:nvPr>
            <p:ph idx="1"/>
          </p:nvPr>
        </p:nvSpPr>
        <p:spPr>
          <a:xfrm>
            <a:off x="457200" y="1447800"/>
            <a:ext cx="8229600" cy="4678363"/>
          </a:xfrm>
        </p:spPr>
        <p:txBody>
          <a:bodyPr/>
          <a:lstStyle/>
          <a:p>
            <a:r>
              <a:rPr lang="en-US" dirty="0" smtClean="0"/>
              <a:t>Symptoms </a:t>
            </a:r>
          </a:p>
          <a:p>
            <a:pPr lvl="1"/>
            <a:r>
              <a:rPr lang="en-US" dirty="0" smtClean="0"/>
              <a:t>First stage </a:t>
            </a:r>
          </a:p>
          <a:p>
            <a:pPr lvl="2"/>
            <a:r>
              <a:rPr lang="en-US" dirty="0" smtClean="0"/>
              <a:t>Fever</a:t>
            </a:r>
          </a:p>
          <a:p>
            <a:pPr lvl="2"/>
            <a:r>
              <a:rPr lang="en-US" dirty="0" smtClean="0"/>
              <a:t>Running nose</a:t>
            </a:r>
          </a:p>
          <a:p>
            <a:pPr lvl="2"/>
            <a:r>
              <a:rPr lang="en-US" dirty="0" smtClean="0"/>
              <a:t>Redness of the eyes</a:t>
            </a:r>
          </a:p>
          <a:p>
            <a:pPr lvl="2"/>
            <a:r>
              <a:rPr lang="en-US" dirty="0" smtClean="0"/>
              <a:t>Cough </a:t>
            </a:r>
          </a:p>
          <a:p>
            <a:pPr lvl="1"/>
            <a:r>
              <a:rPr lang="en-US" dirty="0" smtClean="0"/>
              <a:t>Second stage</a:t>
            </a:r>
          </a:p>
          <a:p>
            <a:pPr lvl="2"/>
            <a:r>
              <a:rPr lang="en-US" dirty="0" smtClean="0"/>
              <a:t>Blotchy rash appears on the face and spreads to the rest of the body</a:t>
            </a:r>
          </a:p>
          <a:p>
            <a:pPr lvl="2"/>
            <a:r>
              <a:rPr lang="en-US" dirty="0" smtClean="0"/>
              <a:t>Small white sport called “</a:t>
            </a:r>
            <a:r>
              <a:rPr lang="en-US" dirty="0" err="1" smtClean="0"/>
              <a:t>Koplik</a:t>
            </a:r>
            <a:r>
              <a:rPr lang="en-US" dirty="0" smtClean="0"/>
              <a:t>” spots may be seen on the gums and inside of the cheeks</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13</a:t>
            </a:fld>
            <a:endParaRPr lang="en-US" dirty="0"/>
          </a:p>
        </p:txBody>
      </p:sp>
    </p:spTree>
    <p:extLst>
      <p:ext uri="{BB962C8B-B14F-4D97-AF65-F5344CB8AC3E}">
        <p14:creationId xmlns:p14="http://schemas.microsoft.com/office/powerpoint/2010/main" val="1848608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Measles Primer</a:t>
            </a:r>
            <a:endParaRPr lang="en-US" dirty="0"/>
          </a:p>
        </p:txBody>
      </p:sp>
      <p:sp>
        <p:nvSpPr>
          <p:cNvPr id="3" name="Content Placeholder 2"/>
          <p:cNvSpPr>
            <a:spLocks noGrp="1"/>
          </p:cNvSpPr>
          <p:nvPr>
            <p:ph idx="1"/>
          </p:nvPr>
        </p:nvSpPr>
        <p:spPr/>
        <p:txBody>
          <a:bodyPr/>
          <a:lstStyle/>
          <a:p>
            <a:r>
              <a:rPr lang="en-US" dirty="0" smtClean="0"/>
              <a:t>Prevention </a:t>
            </a:r>
          </a:p>
          <a:p>
            <a:pPr lvl="1"/>
            <a:r>
              <a:rPr lang="en-US" dirty="0" smtClean="0"/>
              <a:t>Vaccinating children as soon as possible </a:t>
            </a:r>
          </a:p>
          <a:p>
            <a:pPr lvl="1"/>
            <a:r>
              <a:rPr lang="en-US" dirty="0" smtClean="0"/>
              <a:t>Two doses of measles vaccine are recommended for all children</a:t>
            </a:r>
          </a:p>
          <a:p>
            <a:pPr lvl="2"/>
            <a:r>
              <a:rPr lang="en-US" dirty="0" smtClean="0"/>
              <a:t>First dose of the vaccine should be given at 12-15 months of age</a:t>
            </a:r>
          </a:p>
          <a:p>
            <a:pPr lvl="2"/>
            <a:r>
              <a:rPr lang="en-US" dirty="0" smtClean="0"/>
              <a:t>Second dose should be given before a child enters kindergarten </a:t>
            </a:r>
          </a:p>
        </p:txBody>
      </p:sp>
      <p:sp>
        <p:nvSpPr>
          <p:cNvPr id="4" name="Slide Number Placeholder 3"/>
          <p:cNvSpPr>
            <a:spLocks noGrp="1"/>
          </p:cNvSpPr>
          <p:nvPr>
            <p:ph type="sldNum" sz="quarter" idx="12"/>
          </p:nvPr>
        </p:nvSpPr>
        <p:spPr/>
        <p:txBody>
          <a:bodyPr/>
          <a:lstStyle/>
          <a:p>
            <a:fld id="{5DFF13A9-1037-4D5A-A349-B944681F0EB5}" type="slidenum">
              <a:rPr lang="en-US" smtClean="0"/>
              <a:pPr/>
              <a:t>14</a:t>
            </a:fld>
            <a:endParaRPr lang="en-US" dirty="0"/>
          </a:p>
        </p:txBody>
      </p:sp>
    </p:spTree>
    <p:extLst>
      <p:ext uri="{BB962C8B-B14F-4D97-AF65-F5344CB8AC3E}">
        <p14:creationId xmlns:p14="http://schemas.microsoft.com/office/powerpoint/2010/main" val="4136368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Measles Primer</a:t>
            </a:r>
            <a:endParaRPr lang="en-US" dirty="0"/>
          </a:p>
        </p:txBody>
      </p:sp>
      <p:sp>
        <p:nvSpPr>
          <p:cNvPr id="3" name="Content Placeholder 2"/>
          <p:cNvSpPr>
            <a:spLocks noGrp="1"/>
          </p:cNvSpPr>
          <p:nvPr>
            <p:ph idx="1"/>
          </p:nvPr>
        </p:nvSpPr>
        <p:spPr/>
        <p:txBody>
          <a:bodyPr/>
          <a:lstStyle/>
          <a:p>
            <a:r>
              <a:rPr lang="en-US" dirty="0" smtClean="0"/>
              <a:t>Treatment </a:t>
            </a:r>
          </a:p>
          <a:p>
            <a:pPr lvl="1"/>
            <a:r>
              <a:rPr lang="en-US" dirty="0" smtClean="0"/>
              <a:t>There is no specific antiviral therapy for measles </a:t>
            </a:r>
          </a:p>
          <a:p>
            <a:pPr lvl="1"/>
            <a:r>
              <a:rPr lang="en-US" dirty="0" smtClean="0"/>
              <a:t>Medical care is supportive and to help relieve symptoms and address complications such as bacterial infections. </a:t>
            </a:r>
          </a:p>
          <a:p>
            <a:pPr lvl="1"/>
            <a:r>
              <a:rPr lang="en-US" dirty="0" smtClean="0"/>
              <a:t>Severe measles cases among children, should be treated with vitamin A. </a:t>
            </a:r>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15</a:t>
            </a:fld>
            <a:endParaRPr lang="en-US" dirty="0"/>
          </a:p>
        </p:txBody>
      </p:sp>
    </p:spTree>
    <p:extLst>
      <p:ext uri="{BB962C8B-B14F-4D97-AF65-F5344CB8AC3E}">
        <p14:creationId xmlns:p14="http://schemas.microsoft.com/office/powerpoint/2010/main" val="730457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p:txBody>
          <a:bodyPr>
            <a:normAutofit fontScale="90000"/>
          </a:bodyPr>
          <a:lstStyle/>
          <a:p>
            <a:pPr eaLnBrk="1" hangingPunct="1"/>
            <a:r>
              <a:rPr lang="en-US" dirty="0" smtClean="0"/>
              <a:t>Module 1: Incident Notification and Transport</a:t>
            </a:r>
          </a:p>
        </p:txBody>
      </p:sp>
      <p:sp>
        <p:nvSpPr>
          <p:cNvPr id="14338" name="Rectangle 4"/>
          <p:cNvSpPr>
            <a:spLocks noGrp="1" noChangeArrowheads="1"/>
          </p:cNvSpPr>
          <p:nvPr>
            <p:ph type="sldNum" sz="quarter" idx="12"/>
          </p:nvPr>
        </p:nvSpPr>
        <p:spPr>
          <a:noFill/>
        </p:spPr>
        <p:txBody>
          <a:bodyPr/>
          <a:lstStyle/>
          <a:p>
            <a:fld id="{6A59DFE2-48F6-47AB-85F6-726FB1D3AB73}" type="slidenum">
              <a:rPr lang="en-US" smtClean="0"/>
              <a:pPr/>
              <a:t>16</a:t>
            </a:fld>
            <a:endParaRPr lang="en-US" dirty="0" smtClean="0"/>
          </a:p>
        </p:txBody>
      </p:sp>
      <p:sp>
        <p:nvSpPr>
          <p:cNvPr id="4" name="Subtitle 2"/>
          <p:cNvSpPr txBox="1">
            <a:spLocks/>
          </p:cNvSpPr>
          <p:nvPr/>
        </p:nvSpPr>
        <p:spPr>
          <a:xfrm>
            <a:off x="457200" y="1447800"/>
            <a:ext cx="6400800" cy="612775"/>
          </a:xfrm>
          <a:prstGeom prst="rect">
            <a:avLst/>
          </a:prstGeom>
        </p:spPr>
        <p:txBody>
          <a:bodyPr/>
          <a:lstStyle/>
          <a:p>
            <a:pPr marL="228600" indent="-228600" eaLnBrk="0" hangingPunct="0">
              <a:spcBef>
                <a:spcPct val="20000"/>
              </a:spcBef>
              <a:buClr>
                <a:srgbClr val="333333"/>
              </a:buClr>
              <a:defRPr/>
            </a:pPr>
            <a:r>
              <a:rPr lang="en-US" sz="2200" kern="0" dirty="0" smtClean="0">
                <a:solidFill>
                  <a:srgbClr val="0000FF"/>
                </a:solidFill>
                <a:latin typeface="Times New Roman" pitchFamily="18" charset="0"/>
                <a:cs typeface="Times New Roman" pitchFamily="18" charset="0"/>
              </a:rPr>
              <a:t>[Date</a:t>
            </a:r>
            <a:r>
              <a:rPr lang="en-US" sz="2200" kern="0" dirty="0">
                <a:solidFill>
                  <a:srgbClr val="0000FF"/>
                </a:solidFill>
                <a:latin typeface="Times New Roman" pitchFamily="18" charset="0"/>
                <a:cs typeface="Times New Roman" pitchFamily="18" charset="0"/>
              </a:rPr>
              <a:t>, </a:t>
            </a:r>
            <a:r>
              <a:rPr lang="en-US" sz="2200" kern="0" dirty="0" smtClean="0">
                <a:solidFill>
                  <a:srgbClr val="0000FF"/>
                </a:solidFill>
                <a:latin typeface="Times New Roman" pitchFamily="18" charset="0"/>
                <a:cs typeface="Times New Roman" pitchFamily="18" charset="0"/>
              </a:rPr>
              <a:t>Time]</a:t>
            </a:r>
            <a:endParaRPr lang="en-US" sz="2200" kern="0" dirty="0">
              <a:solidFill>
                <a:srgbClr val="0000FF"/>
              </a:solidFill>
              <a:latin typeface="Times New Roman" pitchFamily="18" charset="0"/>
              <a:cs typeface="Times New Roman" pitchFamily="18" charset="0"/>
            </a:endParaRPr>
          </a:p>
        </p:txBody>
      </p:sp>
      <p:sp>
        <p:nvSpPr>
          <p:cNvPr id="5" name="Content Placeholder 5"/>
          <p:cNvSpPr>
            <a:spLocks noGrp="1"/>
          </p:cNvSpPr>
          <p:nvPr>
            <p:ph idx="1"/>
          </p:nvPr>
        </p:nvSpPr>
        <p:spPr bwMode="auto">
          <a:xfrm>
            <a:off x="457200" y="2133600"/>
            <a:ext cx="4953000" cy="4038600"/>
          </a:xfrm>
          <a:noFill/>
          <a:ln>
            <a:miter lim="800000"/>
            <a:headEnd/>
            <a:tailEnd/>
          </a:ln>
        </p:spPr>
        <p:txBody>
          <a:bodyPr vert="horz" wrap="square" lIns="91440" tIns="45720" rIns="91440" bIns="45720" numCol="1" anchor="t" anchorCtr="0" compatLnSpc="1">
            <a:prstTxWarp prst="textNoShape">
              <a:avLst/>
            </a:prstTxWarp>
            <a:normAutofit/>
          </a:bodyPr>
          <a:lstStyle/>
          <a:p>
            <a:pPr marL="0" indent="0">
              <a:buNone/>
            </a:pPr>
            <a:r>
              <a:rPr lang="en-US" sz="2400" dirty="0"/>
              <a:t>Every summer, John Lopez, an 18-year old student, works at </a:t>
            </a:r>
            <a:r>
              <a:rPr lang="en-US" sz="2400" dirty="0" smtClean="0">
                <a:solidFill>
                  <a:srgbClr val="0000FF"/>
                </a:solidFill>
              </a:rPr>
              <a:t>[</a:t>
            </a:r>
            <a:r>
              <a:rPr lang="en-US" sz="2400" dirty="0">
                <a:solidFill>
                  <a:srgbClr val="0000FF"/>
                </a:solidFill>
              </a:rPr>
              <a:t>Christian Science Church/camp for asthmatic children] </a:t>
            </a:r>
            <a:r>
              <a:rPr lang="en-US" sz="2400" dirty="0"/>
              <a:t>overnight camp near </a:t>
            </a:r>
            <a:r>
              <a:rPr lang="en-US" sz="2400" dirty="0">
                <a:solidFill>
                  <a:srgbClr val="0000FF"/>
                </a:solidFill>
              </a:rPr>
              <a:t>[Name of Community]</a:t>
            </a:r>
            <a:r>
              <a:rPr lang="en-US" sz="2400" dirty="0"/>
              <a:t>. </a:t>
            </a:r>
            <a:endParaRPr lang="en-US" sz="2400" dirty="0" smtClean="0"/>
          </a:p>
          <a:p>
            <a:pPr marL="0" indent="0">
              <a:buNone/>
            </a:pPr>
            <a:endParaRPr lang="en-US" sz="2400" dirty="0" smtClean="0"/>
          </a:p>
          <a:p>
            <a:pPr marL="0" indent="0">
              <a:buNone/>
            </a:pPr>
            <a:r>
              <a:rPr lang="en-US" sz="2400" dirty="0" smtClean="0"/>
              <a:t>The camp </a:t>
            </a:r>
            <a:r>
              <a:rPr lang="en-US" sz="2400" dirty="0"/>
              <a:t>hosts over 300 children ranging in age from 8-15 years old. </a:t>
            </a:r>
            <a:endParaRPr lang="en-US" sz="2400" dirty="0" smtClean="0"/>
          </a:p>
          <a:p>
            <a:pPr marL="0" indent="0">
              <a:buNone/>
            </a:pPr>
            <a:endParaRPr lang="en-US" dirty="0" smtClean="0"/>
          </a:p>
          <a:p>
            <a:pPr marL="0" indent="0">
              <a:buNone/>
            </a:pPr>
            <a:endParaRPr lang="en-US" dirty="0" smtClean="0"/>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86400" y="2209800"/>
            <a:ext cx="3429000" cy="2438400"/>
          </a:xfrm>
          <a:prstGeom prst="rect">
            <a:avLst/>
          </a:prstGeom>
        </p:spPr>
      </p:pic>
    </p:spTree>
  </p:cSld>
  <p:clrMapOvr>
    <a:masterClrMapping/>
  </p:clrMapOvr>
  <p:transition xmlns:p14="http://schemas.microsoft.com/office/powerpoint/2010/mai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Module 1</a:t>
            </a:r>
          </a:p>
        </p:txBody>
      </p:sp>
      <p:sp>
        <p:nvSpPr>
          <p:cNvPr id="15365" name="Content Placeholder 5"/>
          <p:cNvSpPr>
            <a:spLocks noGrp="1"/>
          </p:cNvSpPr>
          <p:nvPr>
            <p:ph idx="1"/>
          </p:nvPr>
        </p:nvSpPr>
        <p:spPr bwMode="auto">
          <a:xfrm>
            <a:off x="457200" y="1646237"/>
            <a:ext cx="8229600" cy="4525963"/>
          </a:xfrm>
          <a:noFill/>
          <a:ln>
            <a:miter lim="800000"/>
            <a:headEnd/>
            <a:tailEnd/>
          </a:ln>
        </p:spPr>
        <p:txBody>
          <a:bodyPr vert="horz" wrap="square" lIns="91440" tIns="45720" rIns="91440" bIns="45720" numCol="1" anchor="t" anchorCtr="0" compatLnSpc="1">
            <a:prstTxWarp prst="textNoShape">
              <a:avLst/>
            </a:prstTxWarp>
          </a:bodyPr>
          <a:lstStyle/>
          <a:p>
            <a:pPr marL="0" indent="0">
              <a:buNone/>
            </a:pPr>
            <a:r>
              <a:rPr lang="en-US" sz="2400" dirty="0"/>
              <a:t>During the last week of camp, John develops a fever and a sore throat. He visits the camp nurse and is diagnosed with the common cold. </a:t>
            </a:r>
          </a:p>
          <a:p>
            <a:pPr marL="0" indent="0">
              <a:buNone/>
            </a:pPr>
            <a:endParaRPr lang="en-US" sz="2400" dirty="0" smtClean="0"/>
          </a:p>
          <a:p>
            <a:pPr marL="0" indent="0">
              <a:buNone/>
            </a:pPr>
            <a:r>
              <a:rPr lang="en-US" sz="2400" dirty="0" smtClean="0"/>
              <a:t>A </a:t>
            </a:r>
            <a:r>
              <a:rPr lang="en-US" sz="2400" dirty="0"/>
              <a:t>day later, John returns to the camp nurse complaining of achiness.  John is sent home from the </a:t>
            </a:r>
            <a:r>
              <a:rPr lang="en-US" sz="2400" dirty="0" smtClean="0"/>
              <a:t>camp.</a:t>
            </a:r>
          </a:p>
          <a:p>
            <a:pPr marL="0" indent="0">
              <a:buNone/>
            </a:pPr>
            <a:endParaRPr lang="en-US" sz="2400" dirty="0"/>
          </a:p>
          <a:p>
            <a:pPr marL="0" indent="0">
              <a:buNone/>
            </a:pPr>
            <a:r>
              <a:rPr lang="en-US" sz="2400" dirty="0"/>
              <a:t>John’s sore throat worsens and his eyes begin to become inflamed.  His parent’s call 911 and he is transported to the emergency room at </a:t>
            </a:r>
            <a:r>
              <a:rPr lang="en-US" sz="2400" dirty="0">
                <a:solidFill>
                  <a:srgbClr val="0000FF"/>
                </a:solidFill>
              </a:rPr>
              <a:t>[Insert Hospital]</a:t>
            </a:r>
            <a:r>
              <a:rPr lang="en-US" sz="2400" dirty="0"/>
              <a:t>. </a:t>
            </a:r>
          </a:p>
          <a:p>
            <a:endParaRPr lang="en-US" dirty="0" smtClean="0"/>
          </a:p>
        </p:txBody>
      </p:sp>
      <p:sp>
        <p:nvSpPr>
          <p:cNvPr id="15363" name="Slide Number Placeholder 3"/>
          <p:cNvSpPr>
            <a:spLocks noGrp="1"/>
          </p:cNvSpPr>
          <p:nvPr>
            <p:ph type="sldNum" sz="quarter" idx="12"/>
          </p:nvPr>
        </p:nvSpPr>
        <p:spPr>
          <a:noFill/>
        </p:spPr>
        <p:txBody>
          <a:bodyPr/>
          <a:lstStyle/>
          <a:p>
            <a:fld id="{A5AA2A22-6FB5-4553-B49E-1F82D5D2E797}" type="slidenum">
              <a:rPr lang="en-US" smtClean="0"/>
              <a:pPr/>
              <a:t>17</a:t>
            </a:fld>
            <a:endParaRPr lang="en-US" dirty="0" smtClean="0"/>
          </a:p>
        </p:txBody>
      </p:sp>
      <p:sp>
        <p:nvSpPr>
          <p:cNvPr id="5" name="Subtitle 2"/>
          <p:cNvSpPr txBox="1">
            <a:spLocks/>
          </p:cNvSpPr>
          <p:nvPr/>
        </p:nvSpPr>
        <p:spPr>
          <a:xfrm>
            <a:off x="457200" y="1139825"/>
            <a:ext cx="6400800" cy="612775"/>
          </a:xfrm>
          <a:prstGeom prst="rect">
            <a:avLst/>
          </a:prstGeom>
        </p:spPr>
        <p:txBody>
          <a:bodyPr/>
          <a:lstStyle/>
          <a:p>
            <a:pPr marL="228600" indent="-228600" eaLnBrk="0" hangingPunct="0">
              <a:spcBef>
                <a:spcPct val="20000"/>
              </a:spcBef>
              <a:buClr>
                <a:srgbClr val="333333"/>
              </a:buClr>
              <a:defRPr/>
            </a:pPr>
            <a:r>
              <a:rPr lang="en-US" sz="2200" kern="0" dirty="0" smtClean="0">
                <a:solidFill>
                  <a:srgbClr val="0000FF"/>
                </a:solidFill>
                <a:latin typeface="Times New Roman" pitchFamily="18" charset="0"/>
                <a:cs typeface="Times New Roman" pitchFamily="18" charset="0"/>
              </a:rPr>
              <a:t>[Date</a:t>
            </a:r>
            <a:r>
              <a:rPr lang="en-US" sz="2200" kern="0" dirty="0">
                <a:solidFill>
                  <a:srgbClr val="0000FF"/>
                </a:solidFill>
                <a:latin typeface="Times New Roman" pitchFamily="18" charset="0"/>
                <a:cs typeface="Times New Roman" pitchFamily="18" charset="0"/>
              </a:rPr>
              <a:t>, </a:t>
            </a:r>
            <a:r>
              <a:rPr lang="en-US" sz="2200" kern="0" dirty="0" smtClean="0">
                <a:solidFill>
                  <a:srgbClr val="0000FF"/>
                </a:solidFill>
                <a:latin typeface="Times New Roman" pitchFamily="18" charset="0"/>
                <a:cs typeface="Times New Roman" pitchFamily="18" charset="0"/>
              </a:rPr>
              <a:t>Time]</a:t>
            </a:r>
            <a:endParaRPr lang="en-US" sz="2200" kern="0" dirty="0">
              <a:solidFill>
                <a:srgbClr val="0000FF"/>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533400" y="2590800"/>
            <a:ext cx="8229600" cy="1143000"/>
          </a:xfrm>
        </p:spPr>
        <p:txBody>
          <a:bodyPr/>
          <a:lstStyle/>
          <a:p>
            <a:pPr eaLnBrk="1" hangingPunct="1"/>
            <a:r>
              <a:rPr lang="en-US" dirty="0" smtClean="0"/>
              <a:t>Module 1: Discussion</a:t>
            </a:r>
          </a:p>
        </p:txBody>
      </p:sp>
      <p:sp>
        <p:nvSpPr>
          <p:cNvPr id="17410" name="Rectangle 4"/>
          <p:cNvSpPr>
            <a:spLocks noGrp="1" noChangeArrowheads="1"/>
          </p:cNvSpPr>
          <p:nvPr>
            <p:ph type="sldNum" sz="quarter" idx="12"/>
          </p:nvPr>
        </p:nvSpPr>
        <p:spPr>
          <a:noFill/>
        </p:spPr>
        <p:txBody>
          <a:bodyPr/>
          <a:lstStyle/>
          <a:p>
            <a:fld id="{E9C7F105-3705-4762-88B4-D4ED40184C44}" type="slidenum">
              <a:rPr lang="en-US" smtClean="0"/>
              <a:pPr/>
              <a:t>18</a:t>
            </a:fld>
            <a:endParaRPr lang="en-US" dirty="0" smtClean="0"/>
          </a:p>
        </p:txBody>
      </p:sp>
    </p:spTree>
  </p:cSld>
  <p:clrMapOvr>
    <a:masterClrMapping/>
  </p:clrMapOvr>
  <p:transition xmlns:p14="http://schemas.microsoft.com/office/powerpoint/2010/mai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p:txBody>
          <a:bodyPr/>
          <a:lstStyle/>
          <a:p>
            <a:pPr eaLnBrk="1" hangingPunct="1"/>
            <a:r>
              <a:rPr lang="en-US" dirty="0" smtClean="0"/>
              <a:t>Module 2: Hospital Management</a:t>
            </a:r>
          </a:p>
        </p:txBody>
      </p:sp>
      <p:sp>
        <p:nvSpPr>
          <p:cNvPr id="14338" name="Rectangle 4"/>
          <p:cNvSpPr>
            <a:spLocks noGrp="1" noChangeArrowheads="1"/>
          </p:cNvSpPr>
          <p:nvPr>
            <p:ph type="sldNum" sz="quarter" idx="12"/>
          </p:nvPr>
        </p:nvSpPr>
        <p:spPr>
          <a:noFill/>
        </p:spPr>
        <p:txBody>
          <a:bodyPr/>
          <a:lstStyle/>
          <a:p>
            <a:fld id="{6A59DFE2-48F6-47AB-85F6-726FB1D3AB73}" type="slidenum">
              <a:rPr lang="en-US" smtClean="0"/>
              <a:pPr/>
              <a:t>19</a:t>
            </a:fld>
            <a:endParaRPr lang="en-US" dirty="0" smtClean="0"/>
          </a:p>
        </p:txBody>
      </p:sp>
      <p:sp>
        <p:nvSpPr>
          <p:cNvPr id="4" name="Content Placeholder 5"/>
          <p:cNvSpPr>
            <a:spLocks noGrp="1"/>
          </p:cNvSpPr>
          <p:nvPr>
            <p:ph idx="1"/>
          </p:nvPr>
        </p:nvSpPr>
        <p:spPr bwMode="auto">
          <a:xfrm>
            <a:off x="457200" y="1646237"/>
            <a:ext cx="5715000" cy="4525963"/>
          </a:xfrm>
          <a:noFill/>
          <a:ln>
            <a:miter lim="800000"/>
            <a:headEnd/>
            <a:tailEnd/>
          </a:ln>
        </p:spPr>
        <p:txBody>
          <a:bodyPr vert="horz" wrap="square" lIns="91440" tIns="45720" rIns="91440" bIns="45720" numCol="1" anchor="t" anchorCtr="0" compatLnSpc="1">
            <a:prstTxWarp prst="textNoShape">
              <a:avLst/>
            </a:prstTxWarp>
            <a:normAutofit lnSpcReduction="10000"/>
          </a:bodyPr>
          <a:lstStyle/>
          <a:p>
            <a:pPr marL="0" indent="0">
              <a:buNone/>
            </a:pPr>
            <a:r>
              <a:rPr lang="en-US" sz="2400" dirty="0" smtClean="0"/>
              <a:t>After arriving </a:t>
            </a:r>
            <a:r>
              <a:rPr lang="en-US" sz="2400" dirty="0"/>
              <a:t>at the hospital small red spots appear on his face along his hairline. After the initial examination the doctor isolates John in an exam room. Suspecting that the cause of illness may be measles the doctor asks for approval from the state lab to test for measles. </a:t>
            </a:r>
          </a:p>
          <a:p>
            <a:endParaRPr lang="en-US" sz="2400" dirty="0"/>
          </a:p>
          <a:p>
            <a:pPr marL="0" indent="0">
              <a:buNone/>
            </a:pPr>
            <a:r>
              <a:rPr lang="en-US" sz="2400" dirty="0" smtClean="0"/>
              <a:t>The </a:t>
            </a:r>
            <a:r>
              <a:rPr lang="en-US" sz="2400" dirty="0"/>
              <a:t>measles test comes back positive. John discloses that he spent the last week around 300 kids at a summer camp in </a:t>
            </a:r>
            <a:r>
              <a:rPr lang="en-US" sz="2400" dirty="0">
                <a:solidFill>
                  <a:srgbClr val="0000FF"/>
                </a:solidFill>
              </a:rPr>
              <a:t>[Insert County]</a:t>
            </a:r>
            <a:r>
              <a:rPr lang="en-US" sz="2400" dirty="0"/>
              <a:t>. </a:t>
            </a:r>
          </a:p>
          <a:p>
            <a:endParaRPr lang="en-US" dirty="0" smtClean="0"/>
          </a:p>
        </p:txBody>
      </p:sp>
      <p:sp>
        <p:nvSpPr>
          <p:cNvPr id="7" name="Subtitle 2"/>
          <p:cNvSpPr txBox="1">
            <a:spLocks/>
          </p:cNvSpPr>
          <p:nvPr/>
        </p:nvSpPr>
        <p:spPr>
          <a:xfrm>
            <a:off x="457200" y="1063625"/>
            <a:ext cx="6400800" cy="612775"/>
          </a:xfrm>
          <a:prstGeom prst="rect">
            <a:avLst/>
          </a:prstGeom>
        </p:spPr>
        <p:txBody>
          <a:bodyPr/>
          <a:lstStyle/>
          <a:p>
            <a:pPr marL="228600" indent="-228600" eaLnBrk="0" hangingPunct="0">
              <a:spcBef>
                <a:spcPct val="20000"/>
              </a:spcBef>
              <a:buClr>
                <a:srgbClr val="333333"/>
              </a:buClr>
              <a:defRPr/>
            </a:pPr>
            <a:r>
              <a:rPr lang="en-US" sz="2200" kern="0" dirty="0" smtClean="0">
                <a:solidFill>
                  <a:srgbClr val="0000FF"/>
                </a:solidFill>
                <a:latin typeface="Times New Roman" pitchFamily="18" charset="0"/>
                <a:cs typeface="Times New Roman" pitchFamily="18" charset="0"/>
              </a:rPr>
              <a:t>[Date</a:t>
            </a:r>
            <a:r>
              <a:rPr lang="en-US" sz="2200" kern="0" dirty="0">
                <a:solidFill>
                  <a:srgbClr val="0000FF"/>
                </a:solidFill>
                <a:latin typeface="Times New Roman" pitchFamily="18" charset="0"/>
                <a:cs typeface="Times New Roman" pitchFamily="18" charset="0"/>
              </a:rPr>
              <a:t>, </a:t>
            </a:r>
            <a:r>
              <a:rPr lang="en-US" sz="2200" kern="0" dirty="0" smtClean="0">
                <a:solidFill>
                  <a:srgbClr val="0000FF"/>
                </a:solidFill>
                <a:latin typeface="Times New Roman" pitchFamily="18" charset="0"/>
                <a:cs typeface="Times New Roman" pitchFamily="18" charset="0"/>
              </a:rPr>
              <a:t>Time]</a:t>
            </a:r>
            <a:endParaRPr lang="en-US" sz="2200" kern="0" dirty="0">
              <a:solidFill>
                <a:srgbClr val="0000FF"/>
              </a:solidFill>
              <a:latin typeface="Times New Roman" pitchFamily="18" charset="0"/>
              <a:cs typeface="Times New Roman" pitchFamily="18" charset="0"/>
            </a:endParaRPr>
          </a:p>
        </p:txBody>
      </p:sp>
      <p:pic>
        <p:nvPicPr>
          <p:cNvPr id="2" name="Picture 1"/>
          <p:cNvPicPr>
            <a:picLocks noChangeAspect="1"/>
          </p:cNvPicPr>
          <p:nvPr/>
        </p:nvPicPr>
        <p:blipFill>
          <a:blip r:embed="rId3"/>
          <a:stretch>
            <a:fillRect/>
          </a:stretch>
        </p:blipFill>
        <p:spPr>
          <a:xfrm>
            <a:off x="6324600" y="1981200"/>
            <a:ext cx="2679700" cy="3035300"/>
          </a:xfrm>
          <a:prstGeom prst="rect">
            <a:avLst/>
          </a:prstGeom>
        </p:spPr>
      </p:pic>
    </p:spTree>
  </p:cSld>
  <p:clrMapOvr>
    <a:masterClrMapping/>
  </p:clrMapOvr>
  <p:transition xmlns:p14="http://schemas.microsoft.com/office/powerpoint/2010/mai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mtClean="0"/>
              <a:t>Measles Self</a:t>
            </a:r>
            <a:r>
              <a:rPr lang="en-US" dirty="0" smtClean="0"/>
              <a:t>-Administered Tabletop Exercise</a:t>
            </a:r>
            <a:endParaRPr lang="en-US" dirty="0"/>
          </a:p>
        </p:txBody>
      </p:sp>
      <p:sp>
        <p:nvSpPr>
          <p:cNvPr id="3" name="Subtitle 2"/>
          <p:cNvSpPr>
            <a:spLocks noGrp="1"/>
          </p:cNvSpPr>
          <p:nvPr>
            <p:ph type="subTitle" idx="1"/>
          </p:nvPr>
        </p:nvSpPr>
        <p:spPr>
          <a:xfrm>
            <a:off x="1295400" y="2514600"/>
            <a:ext cx="6400800" cy="1371600"/>
          </a:xfrm>
        </p:spPr>
        <p:txBody>
          <a:bodyPr>
            <a:normAutofit/>
          </a:bodyPr>
          <a:lstStyle/>
          <a:p>
            <a:pPr algn="ctr"/>
            <a:r>
              <a:rPr lang="en-US" sz="3200" dirty="0" smtClean="0"/>
              <a:t>Exercise Briefing</a:t>
            </a:r>
          </a:p>
          <a:p>
            <a:pPr algn="ctr"/>
            <a:r>
              <a:rPr lang="en-US" sz="3200" dirty="0" smtClean="0">
                <a:solidFill>
                  <a:srgbClr val="0000FF"/>
                </a:solidFill>
              </a:rPr>
              <a:t>[Date]</a:t>
            </a:r>
            <a:endParaRPr lang="en-US" sz="3200" dirty="0">
              <a:solidFill>
                <a:srgbClr val="0000FF"/>
              </a:solidFill>
            </a:endParaRPr>
          </a:p>
        </p:txBody>
      </p:sp>
      <p:cxnSp>
        <p:nvCxnSpPr>
          <p:cNvPr id="4" name="Straight Connector 3"/>
          <p:cNvCxnSpPr/>
          <p:nvPr/>
        </p:nvCxnSpPr>
        <p:spPr>
          <a:xfrm>
            <a:off x="457200" y="1447800"/>
            <a:ext cx="8229600" cy="0"/>
          </a:xfrm>
          <a:prstGeom prst="line">
            <a:avLst/>
          </a:prstGeom>
          <a:ln w="12700">
            <a:solidFill>
              <a:srgbClr val="002F8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33400" y="2667000"/>
            <a:ext cx="8229600" cy="1143000"/>
          </a:xfrm>
        </p:spPr>
        <p:txBody>
          <a:bodyPr/>
          <a:lstStyle/>
          <a:p>
            <a:r>
              <a:rPr lang="en-US" dirty="0" smtClean="0"/>
              <a:t>Module 2: Discussion</a:t>
            </a:r>
          </a:p>
        </p:txBody>
      </p:sp>
      <p:sp>
        <p:nvSpPr>
          <p:cNvPr id="21507" name="Slide Number Placeholder 3"/>
          <p:cNvSpPr>
            <a:spLocks noGrp="1"/>
          </p:cNvSpPr>
          <p:nvPr>
            <p:ph type="sldNum" sz="quarter" idx="12"/>
          </p:nvPr>
        </p:nvSpPr>
        <p:spPr>
          <a:noFill/>
        </p:spPr>
        <p:txBody>
          <a:bodyPr/>
          <a:lstStyle/>
          <a:p>
            <a:fld id="{77A3A94C-17A0-4497-BBE5-D2D6872106FD}" type="slidenum">
              <a:rPr lang="en-US" smtClean="0"/>
              <a:pPr/>
              <a:t>20</a:t>
            </a:fld>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533400" y="25809"/>
            <a:ext cx="8229600" cy="1143000"/>
          </a:xfrm>
        </p:spPr>
        <p:txBody>
          <a:bodyPr/>
          <a:lstStyle/>
          <a:p>
            <a:pPr eaLnBrk="1" hangingPunct="1"/>
            <a:r>
              <a:rPr lang="en-US" dirty="0" smtClean="0"/>
              <a:t>Module 3: Patient Monitoring</a:t>
            </a:r>
          </a:p>
        </p:txBody>
      </p:sp>
      <p:sp>
        <p:nvSpPr>
          <p:cNvPr id="14338" name="Rectangle 4"/>
          <p:cNvSpPr>
            <a:spLocks noGrp="1" noChangeArrowheads="1"/>
          </p:cNvSpPr>
          <p:nvPr>
            <p:ph type="sldNum" sz="quarter" idx="12"/>
          </p:nvPr>
        </p:nvSpPr>
        <p:spPr>
          <a:noFill/>
        </p:spPr>
        <p:txBody>
          <a:bodyPr/>
          <a:lstStyle/>
          <a:p>
            <a:fld id="{6A59DFE2-48F6-47AB-85F6-726FB1D3AB73}" type="slidenum">
              <a:rPr lang="en-US" smtClean="0"/>
              <a:pPr/>
              <a:t>21</a:t>
            </a:fld>
            <a:endParaRPr lang="en-US" dirty="0" smtClean="0"/>
          </a:p>
        </p:txBody>
      </p:sp>
      <p:sp>
        <p:nvSpPr>
          <p:cNvPr id="4" name="Content Placeholder 5"/>
          <p:cNvSpPr>
            <a:spLocks noGrp="1"/>
          </p:cNvSpPr>
          <p:nvPr>
            <p:ph idx="1"/>
          </p:nvPr>
        </p:nvSpPr>
        <p:spPr bwMode="auto">
          <a:xfrm>
            <a:off x="304800" y="1447800"/>
            <a:ext cx="5562600" cy="4525963"/>
          </a:xfrm>
          <a:noFill/>
          <a:ln>
            <a:miter lim="800000"/>
            <a:headEnd/>
            <a:tailEnd/>
          </a:ln>
        </p:spPr>
        <p:txBody>
          <a:bodyPr vert="horz" wrap="square" lIns="91440" tIns="45720" rIns="91440" bIns="45720" numCol="1" anchor="t" anchorCtr="0" compatLnSpc="1">
            <a:prstTxWarp prst="textNoShape">
              <a:avLst/>
            </a:prstTxWarp>
            <a:normAutofit fontScale="85000" lnSpcReduction="20000"/>
          </a:bodyPr>
          <a:lstStyle/>
          <a:p>
            <a:pPr marL="0" indent="0">
              <a:buNone/>
            </a:pPr>
            <a:r>
              <a:rPr lang="en-US" sz="2600" dirty="0"/>
              <a:t>John is not showing any signs of complication from the measles, and is sent home to get well. </a:t>
            </a:r>
            <a:endParaRPr lang="en-US" sz="2600" dirty="0" smtClean="0"/>
          </a:p>
          <a:p>
            <a:pPr marL="0" indent="0">
              <a:buNone/>
            </a:pPr>
            <a:endParaRPr lang="en-US" sz="2600" dirty="0"/>
          </a:p>
          <a:p>
            <a:pPr marL="0" indent="0">
              <a:buNone/>
            </a:pPr>
            <a:r>
              <a:rPr lang="en-US" sz="2600" dirty="0" smtClean="0"/>
              <a:t>Twenty (20) children </a:t>
            </a:r>
            <a:r>
              <a:rPr lang="en-US" sz="2600" dirty="0"/>
              <a:t>who had been at the summer camp and </a:t>
            </a:r>
            <a:r>
              <a:rPr lang="en-US" sz="2600" dirty="0" smtClean="0"/>
              <a:t>returned </a:t>
            </a:r>
            <a:r>
              <a:rPr lang="en-US" sz="2600" dirty="0"/>
              <a:t>home report similar symptoms of a sore throat, cough, achiness, and elevated temperature. Several of these children are sent to hospitals via </a:t>
            </a:r>
            <a:r>
              <a:rPr lang="en-US" sz="2600" dirty="0" smtClean="0"/>
              <a:t>ambulance.</a:t>
            </a:r>
          </a:p>
          <a:p>
            <a:pPr marL="0" indent="0">
              <a:buNone/>
            </a:pPr>
            <a:endParaRPr lang="en-US" sz="2600" dirty="0"/>
          </a:p>
          <a:p>
            <a:pPr marL="0" indent="0">
              <a:buNone/>
            </a:pPr>
            <a:r>
              <a:rPr lang="en-US" sz="2600" dirty="0" smtClean="0"/>
              <a:t>Five </a:t>
            </a:r>
            <a:r>
              <a:rPr lang="en-US" sz="2600" dirty="0"/>
              <a:t>girls go to </a:t>
            </a:r>
            <a:r>
              <a:rPr lang="en-US" sz="2600" dirty="0">
                <a:solidFill>
                  <a:srgbClr val="0000FF"/>
                </a:solidFill>
              </a:rPr>
              <a:t>[Insert Medical Center]</a:t>
            </a:r>
            <a:r>
              <a:rPr lang="en-US" sz="2600" dirty="0"/>
              <a:t>, six boys and seven girls go to</a:t>
            </a:r>
            <a:r>
              <a:rPr lang="en-US" sz="2600" dirty="0">
                <a:solidFill>
                  <a:srgbClr val="0000FF"/>
                </a:solidFill>
              </a:rPr>
              <a:t> [Insert Medical Center] </a:t>
            </a:r>
            <a:r>
              <a:rPr lang="en-US" sz="2600" dirty="0"/>
              <a:t>and two boys go to </a:t>
            </a:r>
            <a:r>
              <a:rPr lang="en-US" sz="2600" dirty="0">
                <a:solidFill>
                  <a:srgbClr val="0000FF"/>
                </a:solidFill>
              </a:rPr>
              <a:t>[Insert Medical Center]</a:t>
            </a:r>
            <a:r>
              <a:rPr lang="en-US" sz="2600" dirty="0">
                <a:solidFill>
                  <a:srgbClr val="3366FF"/>
                </a:solidFill>
              </a:rPr>
              <a:t>. </a:t>
            </a:r>
            <a:endParaRPr lang="en-US" sz="2600" b="1" dirty="0">
              <a:solidFill>
                <a:srgbClr val="3366FF"/>
              </a:solidFill>
            </a:endParaRPr>
          </a:p>
          <a:p>
            <a:endParaRPr lang="en-US" dirty="0" smtClean="0"/>
          </a:p>
        </p:txBody>
      </p:sp>
      <p:sp>
        <p:nvSpPr>
          <p:cNvPr id="5" name="Subtitle 2"/>
          <p:cNvSpPr txBox="1">
            <a:spLocks/>
          </p:cNvSpPr>
          <p:nvPr/>
        </p:nvSpPr>
        <p:spPr>
          <a:xfrm>
            <a:off x="457200" y="914400"/>
            <a:ext cx="6400800" cy="612775"/>
          </a:xfrm>
          <a:prstGeom prst="rect">
            <a:avLst/>
          </a:prstGeom>
        </p:spPr>
        <p:txBody>
          <a:bodyPr/>
          <a:lstStyle/>
          <a:p>
            <a:pPr marL="228600" indent="-228600" eaLnBrk="0" hangingPunct="0">
              <a:spcBef>
                <a:spcPct val="20000"/>
              </a:spcBef>
              <a:buClr>
                <a:srgbClr val="333333"/>
              </a:buClr>
              <a:defRPr/>
            </a:pPr>
            <a:r>
              <a:rPr lang="en-US" sz="2200" kern="0" dirty="0" smtClean="0">
                <a:solidFill>
                  <a:srgbClr val="0000FF"/>
                </a:solidFill>
                <a:latin typeface="Times New Roman" pitchFamily="18" charset="0"/>
                <a:cs typeface="Times New Roman" pitchFamily="18" charset="0"/>
              </a:rPr>
              <a:t>[Date</a:t>
            </a:r>
            <a:r>
              <a:rPr lang="en-US" sz="2200" kern="0" dirty="0">
                <a:solidFill>
                  <a:srgbClr val="0000FF"/>
                </a:solidFill>
                <a:latin typeface="Times New Roman" pitchFamily="18" charset="0"/>
                <a:cs typeface="Times New Roman" pitchFamily="18" charset="0"/>
              </a:rPr>
              <a:t>, </a:t>
            </a:r>
            <a:r>
              <a:rPr lang="en-US" sz="2200" kern="0" dirty="0" smtClean="0">
                <a:solidFill>
                  <a:srgbClr val="0000FF"/>
                </a:solidFill>
                <a:latin typeface="Times New Roman" pitchFamily="18" charset="0"/>
                <a:cs typeface="Times New Roman" pitchFamily="18" charset="0"/>
              </a:rPr>
              <a:t>Time]</a:t>
            </a:r>
            <a:endParaRPr lang="en-US" sz="2200" kern="0" dirty="0">
              <a:solidFill>
                <a:srgbClr val="0000FF"/>
              </a:solidFill>
              <a:latin typeface="Times New Roman" pitchFamily="18" charset="0"/>
              <a:cs typeface="Times New Roman" pitchFamily="18" charset="0"/>
            </a:endParaRPr>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43600" y="2133601"/>
            <a:ext cx="3166533" cy="2514599"/>
          </a:xfrm>
          <a:prstGeom prst="rect">
            <a:avLst/>
          </a:prstGeom>
        </p:spPr>
      </p:pic>
    </p:spTree>
  </p:cSld>
  <p:clrMapOvr>
    <a:masterClrMapping/>
  </p:clrMapOvr>
  <p:transition xmlns:p14="http://schemas.microsoft.com/office/powerpoint/2010/mai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Module 3</a:t>
            </a:r>
          </a:p>
        </p:txBody>
      </p:sp>
      <p:sp>
        <p:nvSpPr>
          <p:cNvPr id="23557" name="Content Placeholder 5"/>
          <p:cNvSpPr>
            <a:spLocks noGrp="1"/>
          </p:cNvSpPr>
          <p:nvPr>
            <p:ph idx="1"/>
          </p:nvPr>
        </p:nvSpPr>
        <p:spPr bwMode="auto">
          <a:xfrm>
            <a:off x="3505200" y="1143000"/>
            <a:ext cx="5486400" cy="4876800"/>
          </a:xfrm>
          <a:noFill/>
          <a:ln>
            <a:miter lim="800000"/>
            <a:headEnd/>
            <a:tailEnd/>
          </a:ln>
        </p:spPr>
        <p:txBody>
          <a:bodyPr vert="horz" wrap="square" lIns="91440" tIns="45720" rIns="91440" bIns="45720" numCol="1" anchor="t" anchorCtr="0" compatLnSpc="1">
            <a:prstTxWarp prst="textNoShape">
              <a:avLst/>
            </a:prstTxWarp>
            <a:noAutofit/>
          </a:bodyPr>
          <a:lstStyle/>
          <a:p>
            <a:pPr marL="0" indent="0">
              <a:buNone/>
            </a:pPr>
            <a:r>
              <a:rPr lang="en-US" sz="2400" dirty="0"/>
              <a:t>The measles test confirms that </a:t>
            </a:r>
            <a:r>
              <a:rPr lang="en-US" sz="2400" dirty="0" smtClean="0"/>
              <a:t>fifteen (15) </a:t>
            </a:r>
            <a:r>
              <a:rPr lang="en-US" sz="2400" dirty="0"/>
              <a:t>of the people that sought medical attention have the virus. Many of the children left the summer camp before the confirmation that this was an active case of measles. </a:t>
            </a:r>
            <a:endParaRPr lang="en-US" sz="2400" b="1" dirty="0"/>
          </a:p>
          <a:p>
            <a:pPr marL="0" indent="0">
              <a:buNone/>
            </a:pPr>
            <a:endParaRPr lang="en-US" sz="2400" dirty="0" smtClean="0"/>
          </a:p>
          <a:p>
            <a:pPr marL="0" indent="0">
              <a:buNone/>
            </a:pPr>
            <a:r>
              <a:rPr lang="en-US" sz="2400" dirty="0" smtClean="0"/>
              <a:t>Outraged </a:t>
            </a:r>
            <a:r>
              <a:rPr lang="en-US" sz="2400" dirty="0"/>
              <a:t>parents of the kids </a:t>
            </a:r>
            <a:r>
              <a:rPr lang="en-US" sz="2400" dirty="0" smtClean="0"/>
              <a:t>begin </a:t>
            </a:r>
            <a:r>
              <a:rPr lang="en-US" sz="2400" dirty="0"/>
              <a:t>posting to social media about the camp’s poor communication regarding the outbreak. </a:t>
            </a:r>
            <a:endParaRPr lang="en-US" sz="2400" dirty="0" smtClean="0"/>
          </a:p>
          <a:p>
            <a:pPr marL="0" indent="0">
              <a:buNone/>
            </a:pPr>
            <a:endParaRPr lang="en-US" sz="2400" dirty="0"/>
          </a:p>
          <a:p>
            <a:pPr marL="0" indent="0">
              <a:buNone/>
            </a:pPr>
            <a:r>
              <a:rPr lang="en-US" sz="2400" dirty="0" smtClean="0"/>
              <a:t>Local </a:t>
            </a:r>
            <a:r>
              <a:rPr lang="en-US" sz="2400" dirty="0"/>
              <a:t>news picks up the story and begins reporting daily on the outbreak. </a:t>
            </a:r>
            <a:endParaRPr lang="en-US" sz="2400" dirty="0" smtClean="0"/>
          </a:p>
        </p:txBody>
      </p:sp>
      <p:sp>
        <p:nvSpPr>
          <p:cNvPr id="23555" name="Slide Number Placeholder 3"/>
          <p:cNvSpPr>
            <a:spLocks noGrp="1"/>
          </p:cNvSpPr>
          <p:nvPr>
            <p:ph type="sldNum" sz="quarter" idx="12"/>
          </p:nvPr>
        </p:nvSpPr>
        <p:spPr>
          <a:noFill/>
        </p:spPr>
        <p:txBody>
          <a:bodyPr/>
          <a:lstStyle/>
          <a:p>
            <a:fld id="{9179FA8D-6683-4974-B933-499C55CD285B}" type="slidenum">
              <a:rPr lang="en-US" smtClean="0"/>
              <a:pPr/>
              <a:t>22</a:t>
            </a:fld>
            <a:endParaRPr lang="en-US" dirty="0" smtClean="0"/>
          </a:p>
        </p:txBody>
      </p:sp>
      <p:sp>
        <p:nvSpPr>
          <p:cNvPr id="6" name="Subtitle 2"/>
          <p:cNvSpPr txBox="1">
            <a:spLocks/>
          </p:cNvSpPr>
          <p:nvPr/>
        </p:nvSpPr>
        <p:spPr>
          <a:xfrm>
            <a:off x="457200" y="1139825"/>
            <a:ext cx="6400800" cy="612775"/>
          </a:xfrm>
          <a:prstGeom prst="rect">
            <a:avLst/>
          </a:prstGeom>
        </p:spPr>
        <p:txBody>
          <a:bodyPr/>
          <a:lstStyle/>
          <a:p>
            <a:pPr marL="228600" indent="-228600" eaLnBrk="0" hangingPunct="0">
              <a:spcBef>
                <a:spcPct val="20000"/>
              </a:spcBef>
              <a:buClr>
                <a:srgbClr val="333333"/>
              </a:buClr>
              <a:defRPr/>
            </a:pPr>
            <a:r>
              <a:rPr lang="en-US" sz="2200" kern="0" dirty="0" smtClean="0">
                <a:solidFill>
                  <a:srgbClr val="0000FF"/>
                </a:solidFill>
                <a:latin typeface="Times New Roman" pitchFamily="18" charset="0"/>
                <a:cs typeface="Times New Roman" pitchFamily="18" charset="0"/>
              </a:rPr>
              <a:t>[Date</a:t>
            </a:r>
            <a:r>
              <a:rPr lang="en-US" sz="2200" kern="0" dirty="0">
                <a:solidFill>
                  <a:srgbClr val="0000FF"/>
                </a:solidFill>
                <a:latin typeface="Times New Roman" pitchFamily="18" charset="0"/>
                <a:cs typeface="Times New Roman" pitchFamily="18" charset="0"/>
              </a:rPr>
              <a:t>, </a:t>
            </a:r>
            <a:r>
              <a:rPr lang="en-US" sz="2200" kern="0" dirty="0" smtClean="0">
                <a:solidFill>
                  <a:srgbClr val="0000FF"/>
                </a:solidFill>
                <a:latin typeface="Times New Roman" pitchFamily="18" charset="0"/>
                <a:cs typeface="Times New Roman" pitchFamily="18" charset="0"/>
              </a:rPr>
              <a:t>Time]</a:t>
            </a:r>
            <a:endParaRPr lang="en-US" sz="2200" kern="0" dirty="0">
              <a:solidFill>
                <a:srgbClr val="0000FF"/>
              </a:solidFill>
              <a:latin typeface="Times New Roman" pitchFamily="18" charset="0"/>
              <a:cs typeface="Times New Roman" pitchFamily="18" charset="0"/>
            </a:endParaRPr>
          </a:p>
        </p:txBody>
      </p:sp>
      <p:pic>
        <p:nvPicPr>
          <p:cNvPr id="3" name="Picture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28600" y="1828800"/>
            <a:ext cx="3082247" cy="30480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81000" y="2667000"/>
            <a:ext cx="8229600" cy="1143000"/>
          </a:xfrm>
        </p:spPr>
        <p:txBody>
          <a:bodyPr/>
          <a:lstStyle/>
          <a:p>
            <a:r>
              <a:rPr lang="en-US" dirty="0" smtClean="0"/>
              <a:t>Module 3: Discussion</a:t>
            </a:r>
          </a:p>
        </p:txBody>
      </p:sp>
      <p:sp>
        <p:nvSpPr>
          <p:cNvPr id="25603" name="Slide Number Placeholder 3"/>
          <p:cNvSpPr>
            <a:spLocks noGrp="1"/>
          </p:cNvSpPr>
          <p:nvPr>
            <p:ph type="sldNum" sz="quarter" idx="12"/>
          </p:nvPr>
        </p:nvSpPr>
        <p:spPr>
          <a:noFill/>
        </p:spPr>
        <p:txBody>
          <a:bodyPr/>
          <a:lstStyle/>
          <a:p>
            <a:fld id="{6C52640F-490D-4F7D-B498-B36E19A2ED03}" type="slidenum">
              <a:rPr lang="en-US" smtClean="0"/>
              <a:pPr/>
              <a:t>23</a:t>
            </a:fld>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 Wash</a:t>
            </a:r>
            <a:endParaRPr lang="en-US" dirty="0"/>
          </a:p>
        </p:txBody>
      </p:sp>
      <p:sp>
        <p:nvSpPr>
          <p:cNvPr id="3" name="Content Placeholder 2"/>
          <p:cNvSpPr>
            <a:spLocks noGrp="1"/>
          </p:cNvSpPr>
          <p:nvPr>
            <p:ph idx="1"/>
          </p:nvPr>
        </p:nvSpPr>
        <p:spPr/>
        <p:txBody>
          <a:bodyPr>
            <a:normAutofit/>
          </a:bodyPr>
          <a:lstStyle/>
          <a:p>
            <a:r>
              <a:rPr lang="en-US" sz="3200" dirty="0"/>
              <a:t>T</a:t>
            </a:r>
            <a:r>
              <a:rPr lang="en-US" sz="3200" dirty="0" smtClean="0"/>
              <a:t>hree things that well went during the exercise</a:t>
            </a:r>
          </a:p>
          <a:p>
            <a:r>
              <a:rPr lang="en-US" sz="3200" dirty="0"/>
              <a:t>T</a:t>
            </a:r>
            <a:r>
              <a:rPr lang="en-US" sz="3200" dirty="0" smtClean="0"/>
              <a:t>hree areas for improvement identified during </a:t>
            </a:r>
            <a:r>
              <a:rPr lang="en-US" sz="3200" smtClean="0"/>
              <a:t>the exercise</a:t>
            </a:r>
            <a:endParaRPr lang="en-US" sz="3200" dirty="0" smtClean="0"/>
          </a:p>
          <a:p>
            <a:r>
              <a:rPr lang="en-US" sz="3200" dirty="0" smtClean="0"/>
              <a:t>Identify positives and areas for improvement regarding exercise design and delivery</a:t>
            </a:r>
            <a:endParaRPr lang="en-US" sz="3200"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24</a:t>
            </a:fld>
            <a:endParaRPr lang="en-US" dirty="0"/>
          </a:p>
        </p:txBody>
      </p:sp>
    </p:spTree>
    <p:extLst>
      <p:ext uri="{BB962C8B-B14F-4D97-AF65-F5344CB8AC3E}">
        <p14:creationId xmlns:p14="http://schemas.microsoft.com/office/powerpoint/2010/main" val="31923029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457200" y="2667000"/>
            <a:ext cx="8229600" cy="1143000"/>
          </a:xfrm>
        </p:spPr>
        <p:txBody>
          <a:bodyPr/>
          <a:lstStyle/>
          <a:p>
            <a:pPr algn="ctr" eaLnBrk="1" hangingPunct="1"/>
            <a:r>
              <a:rPr lang="en-US" dirty="0" smtClean="0"/>
              <a:t>Thank You</a:t>
            </a:r>
          </a:p>
        </p:txBody>
      </p:sp>
      <p:sp>
        <p:nvSpPr>
          <p:cNvPr id="26626" name="Rectangle 4"/>
          <p:cNvSpPr>
            <a:spLocks noGrp="1" noChangeArrowheads="1"/>
          </p:cNvSpPr>
          <p:nvPr>
            <p:ph type="sldNum" sz="quarter" idx="12"/>
          </p:nvPr>
        </p:nvSpPr>
        <p:spPr>
          <a:noFill/>
        </p:spPr>
        <p:txBody>
          <a:bodyPr/>
          <a:lstStyle/>
          <a:p>
            <a:fld id="{EA19A3C9-B01E-4F80-B80C-B4D481448C6C}" type="slidenum">
              <a:rPr lang="en-US" smtClean="0"/>
              <a:pPr/>
              <a:t>25</a:t>
            </a:fld>
            <a:endParaRPr lang="en-US" dirty="0" smtClean="0"/>
          </a:p>
        </p:txBody>
      </p:sp>
    </p:spTree>
    <p:extLst>
      <p:ext uri="{BB962C8B-B14F-4D97-AF65-F5344CB8AC3E}">
        <p14:creationId xmlns:p14="http://schemas.microsoft.com/office/powerpoint/2010/main" val="136949324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and Overview</a:t>
            </a:r>
            <a:endParaRPr lang="en-US" dirty="0"/>
          </a:p>
        </p:txBody>
      </p:sp>
      <p:sp>
        <p:nvSpPr>
          <p:cNvPr id="4" name="Content Placeholder 3"/>
          <p:cNvSpPr>
            <a:spLocks noGrp="1"/>
          </p:cNvSpPr>
          <p:nvPr>
            <p:ph idx="1"/>
          </p:nvPr>
        </p:nvSpPr>
        <p:spPr/>
        <p:txBody>
          <a:bodyPr/>
          <a:lstStyle/>
          <a:p>
            <a:r>
              <a:rPr lang="en-US" sz="2800" dirty="0" smtClean="0"/>
              <a:t>[Name]</a:t>
            </a:r>
          </a:p>
          <a:p>
            <a:r>
              <a:rPr lang="en-US" sz="2800" dirty="0" smtClean="0"/>
              <a:t>[Title (e.g., Exercise Director or Lead Planner)]</a:t>
            </a:r>
          </a:p>
          <a:p>
            <a:r>
              <a:rPr lang="en-US" sz="2800" dirty="0" smtClean="0"/>
              <a:t>[Organization]</a:t>
            </a:r>
          </a:p>
          <a:p>
            <a:pPr eaLnBrk="0" fontAlgn="base" hangingPunct="0"/>
            <a:r>
              <a:rPr lang="en-US" sz="2800" dirty="0"/>
              <a:t>Administrative Items/Safety</a:t>
            </a:r>
          </a:p>
          <a:p>
            <a:pPr lvl="1" eaLnBrk="0" fontAlgn="base" hangingPunct="0"/>
            <a:r>
              <a:rPr lang="en-US" sz="2800" dirty="0"/>
              <a:t>Exits</a:t>
            </a:r>
          </a:p>
          <a:p>
            <a:pPr lvl="1" eaLnBrk="0" fontAlgn="base" hangingPunct="0"/>
            <a:r>
              <a:rPr lang="en-US" sz="2800" dirty="0"/>
              <a:t>Restrooms</a:t>
            </a:r>
          </a:p>
          <a:p>
            <a:pPr lvl="1" eaLnBrk="0" fontAlgn="base" hangingPunct="0"/>
            <a:r>
              <a:rPr lang="en-US" sz="2800" dirty="0"/>
              <a:t>Rally Point</a:t>
            </a:r>
          </a:p>
          <a:p>
            <a:pPr lvl="1" eaLnBrk="0" fontAlgn="base" hangingPunct="0"/>
            <a:r>
              <a:rPr lang="en-US" sz="2800" dirty="0"/>
              <a:t>Cell Phones</a:t>
            </a:r>
            <a:endParaRPr lang="en-US" sz="2800" dirty="0">
              <a:solidFill>
                <a:schemeClr val="tx1"/>
              </a:solidFill>
            </a:endParaRPr>
          </a:p>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5DFF13A9-1037-4D5A-A349-B944681F0EB5}" type="slidenum">
              <a:rPr lang="en-US" smtClean="0"/>
              <a:pPr/>
              <a:t>3</a:t>
            </a:fld>
            <a:endParaRPr lang="en-US" dirty="0"/>
          </a:p>
        </p:txBody>
      </p:sp>
    </p:spTree>
    <p:extLst>
      <p:ext uri="{BB962C8B-B14F-4D97-AF65-F5344CB8AC3E}">
        <p14:creationId xmlns:p14="http://schemas.microsoft.com/office/powerpoint/2010/main" val="1020222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3"/>
            <a:ext cx="8229600" cy="1143000"/>
          </a:xfrm>
        </p:spPr>
        <p:txBody>
          <a:bodyPr/>
          <a:lstStyle/>
          <a:p>
            <a:r>
              <a:rPr lang="en-US" dirty="0" smtClean="0"/>
              <a:t>Operational Security</a:t>
            </a:r>
            <a:endParaRPr lang="en-US" dirty="0"/>
          </a:p>
        </p:txBody>
      </p:sp>
      <p:sp>
        <p:nvSpPr>
          <p:cNvPr id="3" name="Content Placeholder 2"/>
          <p:cNvSpPr>
            <a:spLocks noGrp="1"/>
          </p:cNvSpPr>
          <p:nvPr>
            <p:ph idx="1"/>
          </p:nvPr>
        </p:nvSpPr>
        <p:spPr>
          <a:xfrm>
            <a:off x="457200" y="1304697"/>
            <a:ext cx="8229600" cy="4495800"/>
          </a:xfrm>
        </p:spPr>
        <p:txBody>
          <a:bodyPr/>
          <a:lstStyle/>
          <a:p>
            <a:r>
              <a:rPr lang="en-US" sz="3200" dirty="0"/>
              <a:t>This briefing contains exercise and operational material that must be safeguarded.</a:t>
            </a:r>
          </a:p>
          <a:p>
            <a:r>
              <a:rPr lang="en-US" sz="3200" dirty="0"/>
              <a:t>The materials in this briefing are categorized as </a:t>
            </a:r>
            <a:r>
              <a:rPr lang="en-US" sz="3200" dirty="0" smtClean="0"/>
              <a:t>For Official Use Only.</a:t>
            </a:r>
            <a:endParaRPr lang="en-US" sz="3200" dirty="0"/>
          </a:p>
          <a:p>
            <a:endParaRPr lang="en-US" dirty="0"/>
          </a:p>
        </p:txBody>
      </p:sp>
    </p:spTree>
    <p:extLst>
      <p:ext uri="{BB962C8B-B14F-4D97-AF65-F5344CB8AC3E}">
        <p14:creationId xmlns:p14="http://schemas.microsoft.com/office/powerpoint/2010/main" val="326941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eaLnBrk="1" hangingPunct="1"/>
            <a:r>
              <a:rPr lang="en-US" dirty="0" smtClean="0"/>
              <a:t>Exercise Schedule</a:t>
            </a:r>
          </a:p>
        </p:txBody>
      </p:sp>
      <p:sp>
        <p:nvSpPr>
          <p:cNvPr id="13316" name="Rectangle 3"/>
          <p:cNvSpPr>
            <a:spLocks noGrp="1" noChangeArrowheads="1"/>
          </p:cNvSpPr>
          <p:nvPr>
            <p:ph idx="1"/>
          </p:nvPr>
        </p:nvSpPr>
        <p:spPr bwMode="auto">
          <a:xfrm>
            <a:off x="457200" y="1371600"/>
            <a:ext cx="8229600" cy="4038600"/>
          </a:xfrm>
          <a:noFill/>
          <a:ln>
            <a:miter lim="800000"/>
            <a:headEnd/>
            <a:tailEnd/>
          </a:ln>
        </p:spPr>
        <p:txBody>
          <a:bodyPr vert="horz" wrap="square" lIns="91440" tIns="45720" rIns="91440" bIns="45720" numCol="1" anchor="t" anchorCtr="0" compatLnSpc="1">
            <a:prstTxWarp prst="textNoShape">
              <a:avLst/>
            </a:prstTxWarp>
            <a:noAutofit/>
          </a:bodyPr>
          <a:lstStyle/>
          <a:p>
            <a:pPr marL="0" indent="0">
              <a:buFontTx/>
              <a:buNone/>
            </a:pPr>
            <a:r>
              <a:rPr lang="en-US" sz="2400" dirty="0" smtClean="0"/>
              <a:t>Registration						</a:t>
            </a:r>
            <a:r>
              <a:rPr lang="en-US" sz="2400" dirty="0" smtClean="0">
                <a:solidFill>
                  <a:srgbClr val="0000FF"/>
                </a:solidFill>
              </a:rPr>
              <a:t>[Time]</a:t>
            </a:r>
          </a:p>
          <a:p>
            <a:pPr marL="0" indent="0">
              <a:buFontTx/>
              <a:buNone/>
            </a:pPr>
            <a:r>
              <a:rPr lang="en-US" sz="2400" dirty="0" smtClean="0"/>
              <a:t>Welcome and Overview of Objectives		</a:t>
            </a:r>
            <a:r>
              <a:rPr lang="en-US" sz="2400" dirty="0" smtClean="0">
                <a:solidFill>
                  <a:srgbClr val="0000FF"/>
                </a:solidFill>
              </a:rPr>
              <a:t>[Time]</a:t>
            </a:r>
          </a:p>
          <a:p>
            <a:pPr marL="0" indent="0">
              <a:buFontTx/>
              <a:buNone/>
            </a:pPr>
            <a:r>
              <a:rPr lang="en-US" sz="2400" dirty="0" smtClean="0"/>
              <a:t>Module 1: Incident Notification and Transport	</a:t>
            </a:r>
            <a:r>
              <a:rPr lang="en-US" sz="2400" dirty="0" smtClean="0">
                <a:solidFill>
                  <a:srgbClr val="0000FF"/>
                </a:solidFill>
              </a:rPr>
              <a:t>[Time]</a:t>
            </a:r>
          </a:p>
          <a:p>
            <a:pPr marL="0" indent="0">
              <a:buFontTx/>
              <a:buNone/>
            </a:pPr>
            <a:r>
              <a:rPr lang="en-US" sz="2400" dirty="0" smtClean="0"/>
              <a:t>Break							</a:t>
            </a:r>
            <a:r>
              <a:rPr lang="en-US" sz="2400" dirty="0" smtClean="0">
                <a:solidFill>
                  <a:srgbClr val="0000FF"/>
                </a:solidFill>
              </a:rPr>
              <a:t>[Time]</a:t>
            </a:r>
          </a:p>
          <a:p>
            <a:pPr marL="0" indent="0">
              <a:buFontTx/>
              <a:buNone/>
            </a:pPr>
            <a:r>
              <a:rPr lang="en-US" sz="2400" dirty="0" smtClean="0"/>
              <a:t>Module 2: Hospital Management			</a:t>
            </a:r>
            <a:r>
              <a:rPr lang="en-US" sz="2400" dirty="0" smtClean="0">
                <a:solidFill>
                  <a:srgbClr val="0000FF"/>
                </a:solidFill>
              </a:rPr>
              <a:t>[Time]</a:t>
            </a:r>
          </a:p>
          <a:p>
            <a:pPr marL="0" indent="0">
              <a:buFontTx/>
              <a:buNone/>
            </a:pPr>
            <a:r>
              <a:rPr lang="en-US" sz="2400" dirty="0" smtClean="0"/>
              <a:t>Lunch							</a:t>
            </a:r>
            <a:r>
              <a:rPr lang="en-US" sz="2400" dirty="0" smtClean="0">
                <a:solidFill>
                  <a:srgbClr val="0000FF"/>
                </a:solidFill>
              </a:rPr>
              <a:t>[Time]</a:t>
            </a:r>
          </a:p>
          <a:p>
            <a:pPr marL="0" indent="0">
              <a:buFontTx/>
              <a:buNone/>
            </a:pPr>
            <a:r>
              <a:rPr lang="en-US" sz="2400" dirty="0" smtClean="0"/>
              <a:t>Module 3: Patient Monitoring			</a:t>
            </a:r>
            <a:r>
              <a:rPr lang="en-US" sz="2400" dirty="0" smtClean="0">
                <a:solidFill>
                  <a:srgbClr val="0000FF"/>
                </a:solidFill>
              </a:rPr>
              <a:t>[Time]</a:t>
            </a:r>
          </a:p>
          <a:p>
            <a:pPr marL="0" indent="0">
              <a:buFontTx/>
              <a:buNone/>
            </a:pPr>
            <a:r>
              <a:rPr lang="en-US" sz="2400" dirty="0" smtClean="0"/>
              <a:t>Hot Wash						</a:t>
            </a:r>
            <a:r>
              <a:rPr lang="en-US" sz="2400" dirty="0" smtClean="0">
                <a:solidFill>
                  <a:srgbClr val="0000FF"/>
                </a:solidFill>
              </a:rPr>
              <a:t>[Time]</a:t>
            </a:r>
          </a:p>
          <a:p>
            <a:pPr marL="0" indent="0">
              <a:buFontTx/>
              <a:buNone/>
            </a:pPr>
            <a:r>
              <a:rPr lang="en-US" sz="2400" dirty="0" smtClean="0"/>
              <a:t>Closing Comments					</a:t>
            </a:r>
            <a:r>
              <a:rPr lang="en-US" sz="2400" dirty="0" smtClean="0">
                <a:solidFill>
                  <a:srgbClr val="0000FF"/>
                </a:solidFill>
              </a:rPr>
              <a:t>[Time]</a:t>
            </a:r>
          </a:p>
        </p:txBody>
      </p:sp>
      <p:sp>
        <p:nvSpPr>
          <p:cNvPr id="13314" name="Rectangle 4"/>
          <p:cNvSpPr>
            <a:spLocks noGrp="1" noChangeArrowheads="1"/>
          </p:cNvSpPr>
          <p:nvPr>
            <p:ph type="sldNum" sz="quarter" idx="12"/>
          </p:nvPr>
        </p:nvSpPr>
        <p:spPr>
          <a:noFill/>
        </p:spPr>
        <p:txBody>
          <a:bodyPr/>
          <a:lstStyle/>
          <a:p>
            <a:fld id="{5B41EEE2-B8F9-46F7-9DCB-37A0C9DE03DC}" type="slidenum">
              <a:rPr lang="en-US" smtClean="0"/>
              <a:pPr/>
              <a:t>5</a:t>
            </a:fld>
            <a:endParaRPr lang="en-US" dirty="0" smtClean="0"/>
          </a:p>
        </p:txBody>
      </p:sp>
    </p:spTree>
  </p:cSld>
  <p:clrMapOvr>
    <a:masterClrMapping/>
  </p:clrMapOvr>
  <p:transition xmlns:p14="http://schemas.microsoft.com/office/powerpoint/2010/mai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Exercise Overview</a:t>
            </a:r>
          </a:p>
        </p:txBody>
      </p:sp>
      <p:sp>
        <p:nvSpPr>
          <p:cNvPr id="8195" name="Content Placeholder 3"/>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3200" dirty="0" smtClean="0"/>
              <a:t>Exercise scope:</a:t>
            </a:r>
          </a:p>
          <a:p>
            <a:pPr lvl="1"/>
            <a:r>
              <a:rPr lang="en-US" sz="3200" dirty="0" smtClean="0"/>
              <a:t>Exercise Type: Tabletop Exercise </a:t>
            </a:r>
            <a:endParaRPr lang="en-US" sz="3200" dirty="0"/>
          </a:p>
          <a:p>
            <a:pPr lvl="1"/>
            <a:r>
              <a:rPr lang="en-US" sz="3200" dirty="0" smtClean="0">
                <a:solidFill>
                  <a:srgbClr val="0000FF"/>
                </a:solidFill>
              </a:rPr>
              <a:t>Duration: </a:t>
            </a:r>
          </a:p>
          <a:p>
            <a:pPr lvl="1"/>
            <a:r>
              <a:rPr lang="en-US" sz="3200" dirty="0" smtClean="0">
                <a:solidFill>
                  <a:srgbClr val="0000FF"/>
                </a:solidFill>
              </a:rPr>
              <a:t>Location:</a:t>
            </a:r>
          </a:p>
          <a:p>
            <a:pPr lvl="1"/>
            <a:r>
              <a:rPr lang="en-US" sz="3200" dirty="0" smtClean="0">
                <a:solidFill>
                  <a:srgbClr val="0000FF"/>
                </a:solidFill>
              </a:rPr>
              <a:t>Exercise Parameters:</a:t>
            </a:r>
          </a:p>
          <a:p>
            <a:r>
              <a:rPr lang="en-US" sz="3200" dirty="0" smtClean="0"/>
              <a:t>Mission area(s): Response</a:t>
            </a:r>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914" y="43656"/>
            <a:ext cx="8370887" cy="1050925"/>
          </a:xfrm>
        </p:spPr>
        <p:txBody>
          <a:bodyPr/>
          <a:lstStyle/>
          <a:p>
            <a:r>
              <a:rPr lang="en-US" dirty="0" smtClean="0"/>
              <a:t>Exercise Purpose </a:t>
            </a:r>
            <a:endParaRPr lang="en-US" dirty="0"/>
          </a:p>
        </p:txBody>
      </p:sp>
      <p:sp>
        <p:nvSpPr>
          <p:cNvPr id="3" name="Content Placeholder 2"/>
          <p:cNvSpPr>
            <a:spLocks noGrp="1"/>
          </p:cNvSpPr>
          <p:nvPr>
            <p:ph idx="1"/>
          </p:nvPr>
        </p:nvSpPr>
        <p:spPr>
          <a:xfrm>
            <a:off x="315913" y="1417640"/>
            <a:ext cx="8370887" cy="4525963"/>
          </a:xfrm>
        </p:spPr>
        <p:txBody>
          <a:bodyPr/>
          <a:lstStyle/>
          <a:p>
            <a:pPr marL="0" indent="0">
              <a:buNone/>
            </a:pPr>
            <a:r>
              <a:rPr lang="en-US" sz="2800" dirty="0" smtClean="0">
                <a:solidFill>
                  <a:srgbClr val="0000FF"/>
                </a:solidFill>
              </a:rPr>
              <a:t>[STATE PURPOSE OF THE EXERCISE]</a:t>
            </a:r>
            <a:endParaRPr lang="en-US" sz="2800" dirty="0">
              <a:solidFill>
                <a:srgbClr val="0000FF"/>
              </a:solidFill>
            </a:endParaRPr>
          </a:p>
        </p:txBody>
      </p:sp>
      <p:sp>
        <p:nvSpPr>
          <p:cNvPr id="4" name="Slide Number Placeholder 3"/>
          <p:cNvSpPr>
            <a:spLocks noGrp="1"/>
          </p:cNvSpPr>
          <p:nvPr>
            <p:ph type="sldNum" sz="quarter" idx="4294967295"/>
          </p:nvPr>
        </p:nvSpPr>
        <p:spPr>
          <a:xfrm>
            <a:off x="7010400" y="6356352"/>
            <a:ext cx="2133600" cy="365125"/>
          </a:xfrm>
        </p:spPr>
        <p:txBody>
          <a:bodyPr/>
          <a:lstStyle/>
          <a:p>
            <a:fld id="{D91893E1-D9FB-B147-9A5A-83FE4F0B8550}" type="slidenum">
              <a:rPr lang="en-US" smtClean="0"/>
              <a:t>7</a:t>
            </a:fld>
            <a:endParaRPr lang="en-US"/>
          </a:p>
        </p:txBody>
      </p:sp>
    </p:spTree>
    <p:extLst>
      <p:ext uri="{BB962C8B-B14F-4D97-AF65-F5344CB8AC3E}">
        <p14:creationId xmlns:p14="http://schemas.microsoft.com/office/powerpoint/2010/main" val="2804905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Objectives and Core Capabilities</a:t>
            </a:r>
            <a:endParaRPr lang="en-US" dirty="0"/>
          </a:p>
        </p:txBody>
      </p:sp>
      <p:sp>
        <p:nvSpPr>
          <p:cNvPr id="3" name="Content Placeholder 2"/>
          <p:cNvSpPr>
            <a:spLocks noGrp="1"/>
          </p:cNvSpPr>
          <p:nvPr>
            <p:ph idx="1"/>
          </p:nvPr>
        </p:nvSpPr>
        <p:spPr>
          <a:xfrm>
            <a:off x="457200" y="1066800"/>
            <a:ext cx="8229600" cy="4830763"/>
          </a:xfrm>
        </p:spPr>
        <p:txBody>
          <a:bodyPr>
            <a:normAutofit fontScale="92500" lnSpcReduction="10000"/>
          </a:bodyPr>
          <a:lstStyle/>
          <a:p>
            <a:pPr lvl="0"/>
            <a:r>
              <a:rPr lang="en-US" b="1" dirty="0"/>
              <a:t>Objective 1:</a:t>
            </a:r>
            <a:r>
              <a:rPr lang="en-US" dirty="0"/>
              <a:t> Discuss procedures, capabilities and readiness of the whole community and recognize and respond to presentations by potential infectious disease patients. </a:t>
            </a:r>
          </a:p>
          <a:p>
            <a:pPr lvl="1"/>
            <a:r>
              <a:rPr lang="en-US" dirty="0">
                <a:solidFill>
                  <a:srgbClr val="0000FF"/>
                </a:solidFill>
              </a:rPr>
              <a:t>Aligns to </a:t>
            </a:r>
          </a:p>
          <a:p>
            <a:pPr lvl="0"/>
            <a:r>
              <a:rPr lang="en-US" b="1" dirty="0"/>
              <a:t>Objective 2:</a:t>
            </a:r>
            <a:r>
              <a:rPr lang="en-US" dirty="0"/>
              <a:t> Review and discuss plans, capabilities, and authorities for responding to a high-risk </a:t>
            </a:r>
            <a:r>
              <a:rPr lang="en-US"/>
              <a:t>infectious </a:t>
            </a:r>
            <a:r>
              <a:rPr lang="en-US" smtClean="0"/>
              <a:t>disease emergency</a:t>
            </a:r>
            <a:r>
              <a:rPr lang="en-US" dirty="0"/>
              <a:t>. </a:t>
            </a:r>
          </a:p>
          <a:p>
            <a:pPr lvl="1"/>
            <a:r>
              <a:rPr lang="en-US" dirty="0">
                <a:solidFill>
                  <a:srgbClr val="0000FF"/>
                </a:solidFill>
              </a:rPr>
              <a:t>Aligns </a:t>
            </a:r>
            <a:r>
              <a:rPr lang="en-US" dirty="0" smtClean="0">
                <a:solidFill>
                  <a:srgbClr val="0000FF"/>
                </a:solidFill>
              </a:rPr>
              <a:t>to</a:t>
            </a:r>
            <a:endParaRPr lang="en-US" dirty="0">
              <a:solidFill>
                <a:srgbClr val="0000FF"/>
              </a:solidFill>
            </a:endParaRPr>
          </a:p>
          <a:p>
            <a:pPr lvl="0"/>
            <a:r>
              <a:rPr lang="en-US" b="1" dirty="0"/>
              <a:t>Objective 3:</a:t>
            </a:r>
            <a:r>
              <a:rPr lang="en-US" dirty="0"/>
              <a:t> Examine and demonstrate public notification procedures.</a:t>
            </a:r>
          </a:p>
          <a:p>
            <a:pPr lvl="1"/>
            <a:r>
              <a:rPr lang="en-US" dirty="0">
                <a:solidFill>
                  <a:srgbClr val="0000FF"/>
                </a:solidFill>
              </a:rPr>
              <a:t>Aligns to </a:t>
            </a:r>
          </a:p>
          <a:p>
            <a:pPr lvl="0"/>
            <a:r>
              <a:rPr lang="en-US" b="1" dirty="0"/>
              <a:t>Objective 4:</a:t>
            </a:r>
            <a:r>
              <a:rPr lang="en-US" dirty="0"/>
              <a:t> Examine and demonstrate public notification and information sharing procedures to address messaging and coordination with stakeholders.</a:t>
            </a:r>
          </a:p>
          <a:p>
            <a:pPr lvl="1"/>
            <a:r>
              <a:rPr lang="en-US" dirty="0">
                <a:solidFill>
                  <a:srgbClr val="0000FF"/>
                </a:solidFill>
              </a:rPr>
              <a:t>Aligns </a:t>
            </a:r>
            <a:r>
              <a:rPr lang="en-US" dirty="0" smtClean="0">
                <a:solidFill>
                  <a:srgbClr val="0000FF"/>
                </a:solidFill>
              </a:rPr>
              <a:t>to </a:t>
            </a:r>
            <a:endParaRPr lang="en-US" dirty="0">
              <a:solidFill>
                <a:srgbClr val="0000FF"/>
              </a:solidFill>
            </a:endParaRPr>
          </a:p>
        </p:txBody>
      </p:sp>
      <p:sp>
        <p:nvSpPr>
          <p:cNvPr id="4" name="Slide Number Placeholder 3"/>
          <p:cNvSpPr>
            <a:spLocks noGrp="1"/>
          </p:cNvSpPr>
          <p:nvPr>
            <p:ph type="sldNum" sz="quarter" idx="12"/>
          </p:nvPr>
        </p:nvSpPr>
        <p:spPr/>
        <p:txBody>
          <a:bodyPr/>
          <a:lstStyle/>
          <a:p>
            <a:pPr>
              <a:defRPr/>
            </a:pPr>
            <a:fld id="{57F70CAF-3A2D-4907-BDC5-76F44004D553}"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382000" cy="1143000"/>
          </a:xfrm>
        </p:spPr>
        <p:txBody>
          <a:bodyPr>
            <a:normAutofit/>
          </a:bodyPr>
          <a:lstStyle/>
          <a:p>
            <a:r>
              <a:rPr lang="en-US" dirty="0" smtClean="0"/>
              <a:t>Participant Roles and Responsibilities</a:t>
            </a:r>
          </a:p>
        </p:txBody>
      </p:sp>
      <p:sp>
        <p:nvSpPr>
          <p:cNvPr id="5" name="Content Placeholder 4"/>
          <p:cNvSpPr>
            <a:spLocks noGrp="1"/>
          </p:cNvSpPr>
          <p:nvPr>
            <p:ph idx="1"/>
          </p:nvPr>
        </p:nvSpPr>
        <p:spPr>
          <a:xfrm>
            <a:off x="457200" y="1341437"/>
            <a:ext cx="8229600" cy="4525963"/>
          </a:xfrm>
        </p:spPr>
        <p:txBody>
          <a:bodyPr>
            <a:normAutofit lnSpcReduction="10000"/>
          </a:bodyPr>
          <a:lstStyle/>
          <a:p>
            <a:pPr marL="225425" indent="-225425">
              <a:defRPr/>
            </a:pPr>
            <a:r>
              <a:rPr lang="en-US" sz="3000" b="1" dirty="0" smtClean="0"/>
              <a:t>Players:</a:t>
            </a:r>
            <a:r>
              <a:rPr lang="en-US" sz="3000" dirty="0" smtClean="0"/>
              <a:t>  Respond to situation presented based on current plans, policies, and procedures</a:t>
            </a:r>
          </a:p>
          <a:p>
            <a:pPr marL="225425" indent="-225425">
              <a:defRPr/>
            </a:pPr>
            <a:r>
              <a:rPr lang="en-US" sz="3000" b="1" dirty="0" smtClean="0"/>
              <a:t>Facilitators:</a:t>
            </a:r>
            <a:r>
              <a:rPr lang="en-US" sz="3000" dirty="0" smtClean="0"/>
              <a:t>  Provide situation updates and moderate discussions</a:t>
            </a:r>
          </a:p>
          <a:p>
            <a:pPr marL="225425" indent="-225425">
              <a:defRPr/>
            </a:pPr>
            <a:r>
              <a:rPr lang="en-US" sz="3000" b="1" dirty="0" smtClean="0"/>
              <a:t>Evaluators:</a:t>
            </a:r>
            <a:r>
              <a:rPr lang="en-US" sz="3000" dirty="0" smtClean="0"/>
              <a:t>  Observe and document player discussions</a:t>
            </a:r>
          </a:p>
          <a:p>
            <a:pPr marL="225425" indent="-225425">
              <a:defRPr/>
            </a:pPr>
            <a:r>
              <a:rPr lang="en-US" sz="3000" b="1" dirty="0"/>
              <a:t>Observers:</a:t>
            </a:r>
            <a:r>
              <a:rPr lang="en-US" sz="3000" dirty="0"/>
              <a:t>  Support players in developing responses, but do not participate in moderated discussion</a:t>
            </a:r>
          </a:p>
          <a:p>
            <a:pPr marL="0" indent="0">
              <a:buNone/>
              <a:defRPr/>
            </a:pPr>
            <a:endParaRPr lang="en-US" dirty="0" smtClean="0"/>
          </a:p>
          <a:p>
            <a:pPr>
              <a:defRPr/>
            </a:pPr>
            <a:endParaRPr lang="en-US" dirty="0"/>
          </a:p>
        </p:txBody>
      </p:sp>
      <p:sp>
        <p:nvSpPr>
          <p:cNvPr id="10243" name="Slide Number Placeholder 3"/>
          <p:cNvSpPr>
            <a:spLocks noGrp="1"/>
          </p:cNvSpPr>
          <p:nvPr>
            <p:ph type="sldNum" sz="quarter" idx="12"/>
          </p:nvPr>
        </p:nvSpPr>
        <p:spPr>
          <a:noFill/>
        </p:spPr>
        <p:txBody>
          <a:bodyPr/>
          <a:lstStyle/>
          <a:p>
            <a:fld id="{AE45367D-A8C2-4CA5-86B4-31B0A987CBEE}" type="slidenum">
              <a:rPr lang="en-US" smtClean="0"/>
              <a:pPr/>
              <a:t>9</a:t>
            </a:fld>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11c7de1-4aa6-49fa-a978-6844ef8847b7" xsi:nil="true"/>
    <Notes xmlns="3ed4e33a-ffd4-4211-9f08-9b64a2fd6c78" xsi:nil="true"/>
    <Note xmlns="3ed4e33a-ffd4-4211-9f08-9b64a2fd6c78" xsi:nil="true"/>
    <lcf76f155ced4ddcb4097134ff3c332f xmlns="3ed4e33a-ffd4-4211-9f08-9b64a2fd6c78">
      <Terms xmlns="http://schemas.microsoft.com/office/infopath/2007/PartnerControls"/>
    </lcf76f155ced4ddcb4097134ff3c332f>
    <ICU xmlns="3ed4e33a-ffd4-4211-9f08-9b64a2fd6c78">false</ICU>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D5079249568A49A9A6E536877219B4" ma:contentTypeVersion="24" ma:contentTypeDescription="Create a new document." ma:contentTypeScope="" ma:versionID="4720341d61e1dd33154e13c18375c078">
  <xsd:schema xmlns:xsd="http://www.w3.org/2001/XMLSchema" xmlns:xs="http://www.w3.org/2001/XMLSchema" xmlns:p="http://schemas.microsoft.com/office/2006/metadata/properties" xmlns:ns2="3ed4e33a-ffd4-4211-9f08-9b64a2fd6c78" xmlns:ns3="f11c7de1-4aa6-49fa-a978-6844ef8847b7" targetNamespace="http://schemas.microsoft.com/office/2006/metadata/properties" ma:root="true" ma:fieldsID="c52de45fb2f1756316f33bf4c5093ea3" ns2:_="" ns3:_="">
    <xsd:import namespace="3ed4e33a-ffd4-4211-9f08-9b64a2fd6c78"/>
    <xsd:import namespace="f11c7de1-4aa6-49fa-a978-6844ef8847b7"/>
    <xsd:element name="properties">
      <xsd:complexType>
        <xsd:sequence>
          <xsd:element name="documentManagement">
            <xsd:complexType>
              <xsd:all>
                <xsd:element ref="ns2:ICU" minOccurs="0"/>
                <xsd:element ref="ns2:MediaServiceMetadata" minOccurs="0"/>
                <xsd:element ref="ns2:MediaServiceFastMetadata" minOccurs="0"/>
                <xsd:element ref="ns2:MediaLengthInSeconds"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Notes" minOccurs="0"/>
                <xsd:element ref="ns2:Note"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d4e33a-ffd4-4211-9f08-9b64a2fd6c78" elementFormDefault="qualified">
    <xsd:import namespace="http://schemas.microsoft.com/office/2006/documentManagement/types"/>
    <xsd:import namespace="http://schemas.microsoft.com/office/infopath/2007/PartnerControls"/>
    <xsd:element name="ICU" ma:index="3" nillable="true" ma:displayName="ICU" ma:default="0" ma:format="Dropdown" ma:internalName="ICU" ma:readOnly="false">
      <xsd:simpleType>
        <xsd:restriction base="dms:Boolean"/>
      </xsd:simpleType>
    </xsd:element>
    <xsd:element name="MediaServiceMetadata" ma:index="7" nillable="true" ma:displayName="MediaServiceMetadata" ma:hidden="true" ma:internalName="MediaServiceMetadata" ma:readOnly="true">
      <xsd:simpleType>
        <xsd:restriction base="dms:Note"/>
      </xsd:simpleType>
    </xsd:element>
    <xsd:element name="MediaServiceFastMetadata" ma:index="8" nillable="true" ma:displayName="MediaServiceFastMetadata" ma:hidden="true" ma:internalName="MediaServiceFastMetadata" ma:readOnly="true">
      <xsd:simpleType>
        <xsd:restriction base="dms:Note"/>
      </xsd:simpleType>
    </xsd:element>
    <xsd:element name="MediaLengthInSeconds" ma:index="9" nillable="true" ma:displayName="MediaLengthInSeconds" ma:hidden="true" ma:internalName="MediaLengthInSeconds" ma:readOnly="true">
      <xsd:simpleType>
        <xsd:restriction base="dms:Unknown"/>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hidden="true" ma:internalName="MediaServiceKeyPoints" ma:readOnly="true">
      <xsd:simpleType>
        <xsd:restriction base="dms:Note"/>
      </xsd:simpleType>
    </xsd:element>
    <xsd:element name="MediaServiceAutoTags" ma:index="13" nillable="true" ma:displayName="Tags" ma:hidden="true"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hidden="true" ma:internalName="MediaServiceOCR" ma:readOnly="true">
      <xsd:simpleType>
        <xsd:restriction base="dms:Note"/>
      </xsd:simpleType>
    </xsd:element>
    <xsd:element name="MediaServiceLocation" ma:index="17" nillable="true" ma:displayName="Location" ma:hidden="true"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bbb8555-2208-4e90-9480-fc3109470bc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Notes" ma:index="27" nillable="true" ma:displayName="Notes" ma:format="Dropdown" ma:internalName="Notes">
      <xsd:simpleType>
        <xsd:restriction base="dms:Text">
          <xsd:maxLength value="255"/>
        </xsd:restriction>
      </xsd:simpleType>
    </xsd:element>
    <xsd:element name="Note" ma:index="28" nillable="true" ma:displayName="Note" ma:format="Dropdown" ma:internalName="Note">
      <xsd:simpleType>
        <xsd:restriction base="dms:Text">
          <xsd:maxLength value="255"/>
        </xsd:restriction>
      </xsd:simpleType>
    </xsd:element>
    <xsd:element name="MediaServiceBillingMetadata" ma:index="29"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11c7de1-4aa6-49fa-a978-6844ef8847b7" elementFormDefault="qualified">
    <xsd:import namespace="http://schemas.microsoft.com/office/2006/documentManagement/types"/>
    <xsd:import namespace="http://schemas.microsoft.com/office/infopath/2007/PartnerControls"/>
    <xsd:element name="SharedWithUsers" ma:index="18"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hidden="true" ma:internalName="SharedWithDetails" ma:readOnly="true">
      <xsd:simpleType>
        <xsd:restriction base="dms:Note"/>
      </xsd:simpleType>
    </xsd:element>
    <xsd:element name="TaxCatchAll" ma:index="22" nillable="true" ma:displayName="Taxonomy Catch All Column" ma:hidden="true" ma:list="{1c49e3a9-9cab-4e9f-9132-5f87aae64714}" ma:internalName="TaxCatchAll" ma:readOnly="false" ma:showField="CatchAllData" ma:web="f11c7de1-4aa6-49fa-a978-6844ef8847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F8D939-C3EA-47F7-B531-7FD6E97D219F}">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C746C732-1F2F-431D-8F70-CC6274FC0123}">
  <ds:schemaRefs>
    <ds:schemaRef ds:uri="http://schemas.microsoft.com/sharepoint/v3/contenttype/forms"/>
  </ds:schemaRefs>
</ds:datastoreItem>
</file>

<file path=customXml/itemProps3.xml><?xml version="1.0" encoding="utf-8"?>
<ds:datastoreItem xmlns:ds="http://schemas.openxmlformats.org/officeDocument/2006/customXml" ds:itemID="{08C6503D-B1D0-41F4-A80C-EDABE49E1327}"/>
</file>

<file path=docProps/app.xml><?xml version="1.0" encoding="utf-8"?>
<Properties xmlns="http://schemas.openxmlformats.org/officeDocument/2006/extended-properties" xmlns:vt="http://schemas.openxmlformats.org/officeDocument/2006/docPropsVTypes">
  <Template/>
  <TotalTime>2997</TotalTime>
  <Words>1160</Words>
  <Application>Microsoft Macintosh PowerPoint</Application>
  <PresentationFormat>On-screen Show (4:3)</PresentationFormat>
  <Paragraphs>171</Paragraphs>
  <Slides>25</Slides>
  <Notes>11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Directions for this Template</vt:lpstr>
      <vt:lpstr>Measles Self-Administered Tabletop Exercise</vt:lpstr>
      <vt:lpstr>Welcome and Overview</vt:lpstr>
      <vt:lpstr>Operational Security</vt:lpstr>
      <vt:lpstr>Exercise Schedule</vt:lpstr>
      <vt:lpstr>Exercise Overview</vt:lpstr>
      <vt:lpstr>Exercise Purpose </vt:lpstr>
      <vt:lpstr>Objectives and Core Capabilities</vt:lpstr>
      <vt:lpstr>Participant Roles and Responsibilities</vt:lpstr>
      <vt:lpstr>Exercise Structure</vt:lpstr>
      <vt:lpstr>Exercise Guidelines</vt:lpstr>
      <vt:lpstr>Assumptions and Artificialities</vt:lpstr>
      <vt:lpstr>Measles Primer</vt:lpstr>
      <vt:lpstr>Measles Primer</vt:lpstr>
      <vt:lpstr>Measles Primer</vt:lpstr>
      <vt:lpstr>Module 1: Incident Notification and Transport</vt:lpstr>
      <vt:lpstr>Module 1</vt:lpstr>
      <vt:lpstr>Module 1: Discussion</vt:lpstr>
      <vt:lpstr>Module 2: Hospital Management</vt:lpstr>
      <vt:lpstr>Module 2: Discussion</vt:lpstr>
      <vt:lpstr>Module 3: Patient Monitoring</vt:lpstr>
      <vt:lpstr>Module 3</vt:lpstr>
      <vt:lpstr>Module 3: Discussion</vt:lpstr>
      <vt:lpstr>Hot Wash</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Briefing</dc:title>
  <dc:creator>HSEEP Support Team</dc:creator>
  <cp:keywords>HSEEP, Template, Exercise Briefing, Player, TTX, Conduct</cp:keywords>
  <cp:lastModifiedBy>Kasey Parr</cp:lastModifiedBy>
  <cp:revision>130</cp:revision>
  <dcterms:created xsi:type="dcterms:W3CDTF">2006-03-08T14:18:27Z</dcterms:created>
  <dcterms:modified xsi:type="dcterms:W3CDTF">2016-03-17T19:29:23Z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0x010100FCD5079249568A49A9A6E536877219B4</vt:lpwstr>
  </property>
</Properties>
</file>