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4" r:id="rId4"/>
  </p:sldMasterIdLst>
  <p:notesMasterIdLst>
    <p:notesMasterId r:id="rId17"/>
  </p:notesMasterIdLst>
  <p:handoutMasterIdLst>
    <p:handoutMasterId r:id="rId18"/>
  </p:handoutMasterIdLst>
  <p:sldIdLst>
    <p:sldId id="379" r:id="rId5"/>
    <p:sldId id="384" r:id="rId6"/>
    <p:sldId id="382" r:id="rId7"/>
    <p:sldId id="381" r:id="rId8"/>
    <p:sldId id="383" r:id="rId9"/>
    <p:sldId id="389" r:id="rId10"/>
    <p:sldId id="371" r:id="rId11"/>
    <p:sldId id="370" r:id="rId12"/>
    <p:sldId id="390" r:id="rId13"/>
    <p:sldId id="356" r:id="rId14"/>
    <p:sldId id="344" r:id="rId15"/>
    <p:sldId id="388" r:id="rId16"/>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F80"/>
    <a:srgbClr val="003366"/>
    <a:srgbClr val="333333"/>
    <a:srgbClr val="00006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79" autoAdjust="0"/>
    <p:restoredTop sz="87000" autoAdjust="0"/>
  </p:normalViewPr>
  <p:slideViewPr>
    <p:cSldViewPr>
      <p:cViewPr varScale="1">
        <p:scale>
          <a:sx n="74" d="100"/>
          <a:sy n="74" d="100"/>
        </p:scale>
        <p:origin x="-120"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2818"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defTabSz="930275">
              <a:defRPr sz="1200"/>
            </a:lvl1pPr>
          </a:lstStyle>
          <a:p>
            <a:pPr>
              <a:defRPr/>
            </a:pPr>
            <a:endParaRPr lang="en-US" dirty="0"/>
          </a:p>
        </p:txBody>
      </p:sp>
      <p:sp>
        <p:nvSpPr>
          <p:cNvPr id="162819" name="Rectangle 3"/>
          <p:cNvSpPr>
            <a:spLocks noGrp="1" noChangeArrowheads="1"/>
          </p:cNvSpPr>
          <p:nvPr>
            <p:ph type="dt" sz="quarter" idx="1"/>
          </p:nvPr>
        </p:nvSpPr>
        <p:spPr bwMode="auto">
          <a:xfrm>
            <a:off x="396240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algn="r" defTabSz="930275">
              <a:defRPr sz="1200"/>
            </a:lvl1pPr>
          </a:lstStyle>
          <a:p>
            <a:pPr>
              <a:defRPr/>
            </a:pPr>
            <a:endParaRPr lang="en-US" dirty="0"/>
          </a:p>
        </p:txBody>
      </p:sp>
      <p:sp>
        <p:nvSpPr>
          <p:cNvPr id="162820" name="Rectangle 4"/>
          <p:cNvSpPr>
            <a:spLocks noGrp="1" noChangeArrowheads="1"/>
          </p:cNvSpPr>
          <p:nvPr>
            <p:ph type="ftr" sz="quarter" idx="2"/>
          </p:nvPr>
        </p:nvSpPr>
        <p:spPr bwMode="auto">
          <a:xfrm>
            <a:off x="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defTabSz="930275">
              <a:defRPr sz="1200"/>
            </a:lvl1pPr>
          </a:lstStyle>
          <a:p>
            <a:pPr>
              <a:defRPr/>
            </a:pPr>
            <a:endParaRPr lang="en-US" dirty="0"/>
          </a:p>
        </p:txBody>
      </p:sp>
      <p:sp>
        <p:nvSpPr>
          <p:cNvPr id="162821" name="Rectangle 5"/>
          <p:cNvSpPr>
            <a:spLocks noGrp="1" noChangeArrowheads="1"/>
          </p:cNvSpPr>
          <p:nvPr>
            <p:ph type="sldNum" sz="quarter" idx="3"/>
          </p:nvPr>
        </p:nvSpPr>
        <p:spPr bwMode="auto">
          <a:xfrm>
            <a:off x="396240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algn="r" defTabSz="930275">
              <a:defRPr sz="1200"/>
            </a:lvl1pPr>
          </a:lstStyle>
          <a:p>
            <a:pPr>
              <a:defRPr/>
            </a:pPr>
            <a:fld id="{C5D40E73-B5EA-40DB-9472-D44928AED9CB}" type="slidenum">
              <a:rPr lang="en-US"/>
              <a:pPr>
                <a:defRPr/>
              </a:pPr>
              <a:t>‹#›</a:t>
            </a:fld>
            <a:endParaRPr lang="en-US" dirty="0"/>
          </a:p>
        </p:txBody>
      </p:sp>
    </p:spTree>
    <p:extLst>
      <p:ext uri="{BB962C8B-B14F-4D97-AF65-F5344CB8AC3E}">
        <p14:creationId xmlns:p14="http://schemas.microsoft.com/office/powerpoint/2010/main" val="1363852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defTabSz="930275">
              <a:defRPr sz="1200"/>
            </a:lvl1pPr>
          </a:lstStyle>
          <a:p>
            <a:pPr>
              <a:defRPr/>
            </a:pPr>
            <a:endParaRPr lang="en-US" dirty="0"/>
          </a:p>
        </p:txBody>
      </p:sp>
      <p:sp>
        <p:nvSpPr>
          <p:cNvPr id="35843" name="Rectangle 3"/>
          <p:cNvSpPr>
            <a:spLocks noGrp="1" noChangeArrowheads="1"/>
          </p:cNvSpPr>
          <p:nvPr>
            <p:ph type="dt" idx="1"/>
          </p:nvPr>
        </p:nvSpPr>
        <p:spPr bwMode="auto">
          <a:xfrm>
            <a:off x="396240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algn="r" defTabSz="930275">
              <a:defRPr sz="1200"/>
            </a:lvl1pPr>
          </a:lstStyle>
          <a:p>
            <a:pPr>
              <a:defRPr/>
            </a:pPr>
            <a:endParaRPr lang="en-US" dirty="0"/>
          </a:p>
        </p:txBody>
      </p:sp>
      <p:sp>
        <p:nvSpPr>
          <p:cNvPr id="27652" name="Rectangle 4"/>
          <p:cNvSpPr>
            <a:spLocks noGrp="1" noRot="1" noChangeAspect="1" noChangeArrowheads="1" noTextEdit="1"/>
          </p:cNvSpPr>
          <p:nvPr>
            <p:ph type="sldImg" idx="2"/>
          </p:nvPr>
        </p:nvSpPr>
        <p:spPr bwMode="auto">
          <a:xfrm>
            <a:off x="1177925" y="695325"/>
            <a:ext cx="4641850" cy="3481388"/>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700088" y="4410075"/>
            <a:ext cx="5597525" cy="4178300"/>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6" name="Rectangle 6"/>
          <p:cNvSpPr>
            <a:spLocks noGrp="1" noChangeArrowheads="1"/>
          </p:cNvSpPr>
          <p:nvPr>
            <p:ph type="ftr" sz="quarter" idx="4"/>
          </p:nvPr>
        </p:nvSpPr>
        <p:spPr bwMode="auto">
          <a:xfrm>
            <a:off x="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defTabSz="930275">
              <a:defRPr sz="1200"/>
            </a:lvl1pPr>
          </a:lstStyle>
          <a:p>
            <a:pPr>
              <a:defRPr/>
            </a:pPr>
            <a:endParaRPr lang="en-US" dirty="0"/>
          </a:p>
        </p:txBody>
      </p:sp>
      <p:sp>
        <p:nvSpPr>
          <p:cNvPr id="35847" name="Rectangle 7"/>
          <p:cNvSpPr>
            <a:spLocks noGrp="1" noChangeArrowheads="1"/>
          </p:cNvSpPr>
          <p:nvPr>
            <p:ph type="sldNum" sz="quarter" idx="5"/>
          </p:nvPr>
        </p:nvSpPr>
        <p:spPr bwMode="auto">
          <a:xfrm>
            <a:off x="396240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algn="r" defTabSz="930275">
              <a:defRPr sz="1200"/>
            </a:lvl1pPr>
          </a:lstStyle>
          <a:p>
            <a:pPr>
              <a:defRPr/>
            </a:pPr>
            <a:fld id="{B95F7A35-4070-4D7D-B2E6-35D866B628B3}" type="slidenum">
              <a:rPr lang="en-US"/>
              <a:pPr>
                <a:defRPr/>
              </a:pPr>
              <a:t>‹#›</a:t>
            </a:fld>
            <a:endParaRPr lang="en-US" dirty="0"/>
          </a:p>
        </p:txBody>
      </p:sp>
    </p:spTree>
    <p:extLst>
      <p:ext uri="{BB962C8B-B14F-4D97-AF65-F5344CB8AC3E}">
        <p14:creationId xmlns:p14="http://schemas.microsoft.com/office/powerpoint/2010/main" val="1781541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r>
              <a:rPr lang="en-US" b="1" dirty="0" smtClean="0"/>
              <a:t>Organizations can modify and augment this briefing as needed.</a:t>
            </a:r>
          </a:p>
          <a:p>
            <a:endParaRPr lang="en-US" dirty="0" smtClean="0"/>
          </a:p>
        </p:txBody>
      </p:sp>
      <p:sp>
        <p:nvSpPr>
          <p:cNvPr id="28676" name="Slide Number Placeholder 3"/>
          <p:cNvSpPr>
            <a:spLocks noGrp="1"/>
          </p:cNvSpPr>
          <p:nvPr>
            <p:ph type="sldNum" sz="quarter" idx="5"/>
          </p:nvPr>
        </p:nvSpPr>
        <p:spPr>
          <a:noFill/>
        </p:spPr>
        <p:txBody>
          <a:bodyPr/>
          <a:lstStyle/>
          <a:p>
            <a:fld id="{B5D36FC3-A185-462C-B134-618937AEA322}" type="slidenum">
              <a:rPr lang="en-US" smtClean="0"/>
              <a:pPr/>
              <a:t>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0311" eaLnBrk="1" fontAlgn="auto" hangingPunct="1">
              <a:spcBef>
                <a:spcPts val="0"/>
              </a:spcBef>
              <a:spcAft>
                <a:spcPts val="0"/>
              </a:spcAft>
              <a:defRPr/>
            </a:pPr>
            <a:endParaRPr lang="en-US" dirty="0" smtClean="0"/>
          </a:p>
        </p:txBody>
      </p:sp>
      <p:sp>
        <p:nvSpPr>
          <p:cNvPr id="4" name="Slide Number Placeholder 3"/>
          <p:cNvSpPr>
            <a:spLocks noGrp="1"/>
          </p:cNvSpPr>
          <p:nvPr>
            <p:ph type="sldNum" sz="quarter" idx="10"/>
          </p:nvPr>
        </p:nvSpPr>
        <p:spPr/>
        <p:txBody>
          <a:bodyPr/>
          <a:lstStyle/>
          <a:p>
            <a:fld id="{5FC84FED-3F94-4C44-A9A4-BE018A5079C7}"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a:defRPr/>
            </a:pPr>
            <a:endParaRPr lang="en-US" dirty="0"/>
          </a:p>
        </p:txBody>
      </p:sp>
      <p:sp>
        <p:nvSpPr>
          <p:cNvPr id="30724" name="Slide Number Placeholder 3"/>
          <p:cNvSpPr>
            <a:spLocks noGrp="1"/>
          </p:cNvSpPr>
          <p:nvPr>
            <p:ph type="sldNum" sz="quarter" idx="5"/>
          </p:nvPr>
        </p:nvSpPr>
        <p:spPr>
          <a:noFill/>
        </p:spPr>
        <p:txBody>
          <a:bodyPr/>
          <a:lstStyle/>
          <a:p>
            <a:fld id="{7630EB52-EACC-4E8F-A846-2E5A47C5A66F}" type="slidenum">
              <a:rPr lang="en-US" smtClean="0"/>
              <a:pPr/>
              <a:t>4</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AE9A1185-FB67-44F5-8F65-06534C7A4001}" type="slidenum">
              <a:rPr lang="en-US" smtClean="0"/>
              <a:pPr/>
              <a:t>11</a:t>
            </a:fld>
            <a:endParaRPr lang="en-US" dirty="0" smtClean="0"/>
          </a:p>
        </p:txBody>
      </p:sp>
      <p:sp>
        <p:nvSpPr>
          <p:cNvPr id="31747" name="Rectangle 2"/>
          <p:cNvSpPr>
            <a:spLocks noGrp="1" noRot="1" noChangeAspect="1" noChangeArrowheads="1" noTextEdit="1"/>
          </p:cNvSpPr>
          <p:nvPr>
            <p:ph type="sldImg"/>
          </p:nvPr>
        </p:nvSpPr>
        <p:spPr>
          <a:xfrm>
            <a:off x="1192213" y="692150"/>
            <a:ext cx="4614862" cy="3460750"/>
          </a:xfrm>
          <a:ln/>
        </p:spPr>
      </p:sp>
      <p:sp>
        <p:nvSpPr>
          <p:cNvPr id="31748" name="Rectangle 3"/>
          <p:cNvSpPr>
            <a:spLocks noGrp="1" noChangeArrowheads="1"/>
          </p:cNvSpPr>
          <p:nvPr>
            <p:ph type="body" idx="1"/>
          </p:nvPr>
        </p:nvSpPr>
        <p:spPr>
          <a:xfrm>
            <a:off x="933450" y="4383088"/>
            <a:ext cx="5130800" cy="4229100"/>
          </a:xfrm>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040" y="228600"/>
            <a:ext cx="7772400" cy="1143000"/>
          </a:xfrm>
        </p:spPr>
        <p:txBody>
          <a:bodyPr>
            <a:normAutofit/>
          </a:bodyPr>
          <a:lstStyle>
            <a:lvl1pPr algn="l">
              <a:defRPr sz="4200">
                <a:solidFill>
                  <a:srgbClr val="002F80"/>
                </a:solidFill>
                <a:latin typeface="Times New Roman" pitchFamily="18" charset="0"/>
                <a:cs typeface="Times New Roman" pitchFamily="18" charset="0"/>
              </a:defRPr>
            </a:lvl1pPr>
          </a:lstStyle>
          <a:p>
            <a:r>
              <a:rPr lang="en-US" smtClean="0"/>
              <a:t>Click to edit Master title style</a:t>
            </a:r>
            <a:endParaRPr lang="en-US"/>
          </a:p>
        </p:txBody>
      </p:sp>
      <p:sp>
        <p:nvSpPr>
          <p:cNvPr id="3" name="Subtitle 2"/>
          <p:cNvSpPr>
            <a:spLocks noGrp="1"/>
          </p:cNvSpPr>
          <p:nvPr>
            <p:ph type="subTitle" idx="1"/>
          </p:nvPr>
        </p:nvSpPr>
        <p:spPr>
          <a:xfrm>
            <a:off x="320040" y="1371600"/>
            <a:ext cx="6400800" cy="13716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5DFF13A9-1037-4D5A-A349-B944681F0EB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tint val="75000"/>
                  </a:schemeClr>
                </a:solidFill>
                <a:latin typeface="Arial" pitchFamily="34" charset="0"/>
                <a:cs typeface="Arial" pitchFamily="34" charset="0"/>
              </a:defRPr>
            </a:lvl1pPr>
          </a:lstStyle>
          <a:p>
            <a:fld id="{5DFF13A9-1037-4D5A-A349-B944681F0EB5}" type="slidenum">
              <a:rPr lang="en-US" smtClean="0"/>
              <a:pPr/>
              <a:t>‹#›</a:t>
            </a:fld>
            <a:endParaRPr lang="en-US" dirty="0"/>
          </a:p>
        </p:txBody>
      </p:sp>
      <p:pic>
        <p:nvPicPr>
          <p:cNvPr id="5" name="Picture 5" descr="Your-Org-Logo"/>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457200" y="5867400"/>
            <a:ext cx="23622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Lst>
  <p:hf hdr="0" ftr="0" dt="0"/>
  <p:txStyles>
    <p:titleStyle>
      <a:lvl1pPr algn="l" defTabSz="914400" rtl="0" eaLnBrk="1" latinLnBrk="0" hangingPunct="1">
        <a:spcBef>
          <a:spcPct val="0"/>
        </a:spcBef>
        <a:buNone/>
        <a:defRPr sz="4200" kern="1200">
          <a:solidFill>
            <a:srgbClr val="002F80"/>
          </a:solidFill>
          <a:latin typeface="Times New Roman" pitchFamily="18" charset="0"/>
          <a:ea typeface="+mj-ea"/>
          <a:cs typeface="Times New Roman" pitchFamily="18" charset="0"/>
        </a:defRPr>
      </a:lvl1pPr>
    </p:titleStyle>
    <p:bodyStyle>
      <a:lvl1pPr marL="2349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1pPr>
      <a:lvl2pPr marL="457200" indent="-234950" algn="l" defTabSz="914400" rtl="0" eaLnBrk="1" latinLnBrk="0" hangingPunct="1">
        <a:spcBef>
          <a:spcPct val="20000"/>
        </a:spcBef>
        <a:buFont typeface="Arial" pitchFamily="34" charset="0"/>
        <a:buChar char="–"/>
        <a:defRPr sz="2200" kern="1200">
          <a:solidFill>
            <a:srgbClr val="333333"/>
          </a:solidFill>
          <a:latin typeface="Arial" pitchFamily="34" charset="0"/>
          <a:ea typeface="+mn-ea"/>
          <a:cs typeface="Arial" pitchFamily="34" charset="0"/>
        </a:defRPr>
      </a:lvl2pPr>
      <a:lvl3pPr marL="6921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3pPr>
      <a:lvl4pPr marL="914400" indent="-234950" algn="l" defTabSz="914400" rtl="0" eaLnBrk="1" latinLnBrk="0" hangingPunct="1">
        <a:spcBef>
          <a:spcPct val="20000"/>
        </a:spcBef>
        <a:buFont typeface="Arial" pitchFamily="34" charset="0"/>
        <a:buChar char="–"/>
        <a:defRPr sz="2000" kern="1200">
          <a:solidFill>
            <a:srgbClr val="333333"/>
          </a:solidFill>
          <a:latin typeface="Arial" pitchFamily="34" charset="0"/>
          <a:ea typeface="+mn-ea"/>
          <a:cs typeface="Arial" pitchFamily="34" charset="0"/>
        </a:defRPr>
      </a:lvl4pPr>
      <a:lvl5pPr marL="1149350" indent="-234950" algn="l" defTabSz="914400" rtl="0" eaLnBrk="1" latinLnBrk="0" hangingPunct="1">
        <a:spcBef>
          <a:spcPct val="20000"/>
        </a:spcBef>
        <a:buFont typeface="Wingdings" pitchFamily="2" charset="2"/>
        <a:buChar char="§"/>
        <a:defRPr sz="2000" kern="1200">
          <a:solidFill>
            <a:srgbClr val="333333"/>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F80"/>
        </a:solidFill>
        <a:effectLst/>
      </p:bgPr>
    </p:bg>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solidFill>
                  <a:schemeClr val="bg1"/>
                </a:solidFill>
              </a:rPr>
              <a:t>Directions for this Template</a:t>
            </a:r>
          </a:p>
        </p:txBody>
      </p:sp>
      <p:sp>
        <p:nvSpPr>
          <p:cNvPr id="3075" name="Content Placeholder 2"/>
          <p:cNvSpPr>
            <a:spLocks noGrp="1"/>
          </p:cNvSpPr>
          <p:nvPr>
            <p:ph idx="1"/>
          </p:nvPr>
        </p:nvSpPr>
        <p:spPr bwMode="auto">
          <a:xfrm>
            <a:off x="457200" y="1600200"/>
            <a:ext cx="8229600" cy="4525963"/>
          </a:xfrm>
          <a:noFill/>
          <a:ln>
            <a:miter lim="800000"/>
            <a:headEnd/>
            <a:tailEnd/>
          </a:ln>
        </p:spPr>
        <p:txBody>
          <a:bodyPr vert="horz" wrap="square" lIns="91440" tIns="45720" rIns="91440" bIns="45720" numCol="1" anchor="t" anchorCtr="0" compatLnSpc="1">
            <a:prstTxWarp prst="textNoShape">
              <a:avLst/>
            </a:prstTxWarp>
          </a:bodyPr>
          <a:lstStyle/>
          <a:p>
            <a:pPr>
              <a:buClr>
                <a:schemeClr val="bg1"/>
              </a:buClr>
            </a:pPr>
            <a:r>
              <a:rPr lang="en-US" dirty="0" smtClean="0">
                <a:solidFill>
                  <a:schemeClr val="bg1"/>
                </a:solidFill>
              </a:rPr>
              <a:t>Use the Slide Master to make universal changes to the presentation, including inserting your organization’s logo</a:t>
            </a:r>
          </a:p>
          <a:p>
            <a:pPr lvl="1">
              <a:buClr>
                <a:schemeClr val="bg1"/>
              </a:buClr>
              <a:buFont typeface="Arial" charset="0"/>
              <a:buChar char="‒"/>
            </a:pPr>
            <a:r>
              <a:rPr lang="en-US" dirty="0" smtClean="0">
                <a:solidFill>
                  <a:schemeClr val="bg1"/>
                </a:solidFill>
              </a:rPr>
              <a:t>“View” tab &gt; “Slide Master”</a:t>
            </a:r>
          </a:p>
          <a:p>
            <a:pPr>
              <a:buClr>
                <a:schemeClr val="bg1"/>
              </a:buClr>
            </a:pPr>
            <a:r>
              <a:rPr lang="en-US" dirty="0" smtClean="0">
                <a:solidFill>
                  <a:schemeClr val="bg1"/>
                </a:solidFill>
              </a:rPr>
              <a:t>Replace placeholders (indicated by brackets [ ]) with information specific to your exercise</a:t>
            </a:r>
          </a:p>
          <a:p>
            <a:pPr>
              <a:buClr>
                <a:schemeClr val="bg1"/>
              </a:buClr>
            </a:pPr>
            <a:r>
              <a:rPr lang="en-US" dirty="0" smtClean="0">
                <a:solidFill>
                  <a:schemeClr val="bg1"/>
                </a:solidFill>
              </a:rPr>
              <a:t>Delete any slides that are not relevant for your exercise</a:t>
            </a:r>
          </a:p>
          <a:p>
            <a:pPr>
              <a:buClr>
                <a:schemeClr val="bg1"/>
              </a:buClr>
            </a:pPr>
            <a:r>
              <a:rPr lang="en-US" dirty="0" smtClean="0">
                <a:solidFill>
                  <a:schemeClr val="bg1"/>
                </a:solidFill>
              </a:rPr>
              <a:t>Font size should not be smaller than 22pt</a:t>
            </a:r>
          </a:p>
          <a:p>
            <a:pPr algn="r">
              <a:buClr>
                <a:schemeClr val="bg1"/>
              </a:buClr>
              <a:buNone/>
            </a:pPr>
            <a:endParaRPr lang="en-US" dirty="0" smtClean="0">
              <a:solidFill>
                <a:schemeClr val="bg1"/>
              </a:solidFill>
            </a:endParaRPr>
          </a:p>
          <a:p>
            <a:pPr>
              <a:buNone/>
            </a:pPr>
            <a:r>
              <a:rPr lang="en-US" dirty="0" smtClean="0">
                <a:solidFill>
                  <a:schemeClr val="bg1"/>
                </a:solidFill>
              </a:rPr>
              <a:t>Rev. April 2013</a:t>
            </a:r>
          </a:p>
          <a:p>
            <a:pPr>
              <a:buNone/>
            </a:pPr>
            <a:r>
              <a:rPr lang="en-US" dirty="0" smtClean="0">
                <a:solidFill>
                  <a:schemeClr val="bg1"/>
                </a:solidFill>
              </a:rPr>
              <a:t>HSEEP-C08</a:t>
            </a:r>
          </a:p>
          <a:p>
            <a:pPr>
              <a:buClr>
                <a:schemeClr val="bg1"/>
              </a:buClr>
            </a:pPr>
            <a:endParaRPr lang="en-US" dirty="0" smtClean="0">
              <a:solidFill>
                <a:schemeClr val="bg1"/>
              </a:solidFill>
            </a:endParaRPr>
          </a:p>
          <a:p>
            <a:pPr lvl="1">
              <a:buClr>
                <a:srgbClr val="999999"/>
              </a:buClr>
              <a:buFont typeface="Arial" charset="0"/>
              <a:buChar char="‒"/>
            </a:pPr>
            <a:endParaRPr lang="en-US" dirty="0" smtClean="0">
              <a:solidFill>
                <a:srgbClr val="999999"/>
              </a:solidFill>
            </a:endParaRPr>
          </a:p>
        </p:txBody>
      </p:sp>
      <p:sp>
        <p:nvSpPr>
          <p:cNvPr id="3076" name="Slide Number Placeholder 3"/>
          <p:cNvSpPr>
            <a:spLocks noGrp="1"/>
          </p:cNvSpPr>
          <p:nvPr>
            <p:ph type="sldNum" sz="quarter" idx="12"/>
          </p:nvPr>
        </p:nvSpPr>
        <p:spPr>
          <a:noFill/>
        </p:spPr>
        <p:txBody>
          <a:bodyPr/>
          <a:lstStyle/>
          <a:p>
            <a:fld id="{F1CF7864-18CB-461F-9529-5EB078A576E3}" type="slidenum">
              <a:rPr lang="en-US" smtClean="0"/>
              <a:pPr/>
              <a:t>1</a:t>
            </a:fld>
            <a:endParaRPr lang="en-US" dirty="0" smtClean="0"/>
          </a:p>
        </p:txBody>
      </p:sp>
    </p:spTree>
  </p:cSld>
  <p:clrMapOvr>
    <a:masterClrMapping/>
  </p:clrMapOvr>
  <p:transition xmlns:p14="http://schemas.microsoft.com/office/powerpoint/2010/main" advTm="8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dirty="0" smtClean="0"/>
              <a:t>Tips for Facilitation</a:t>
            </a:r>
          </a:p>
        </p:txBody>
      </p:sp>
      <p:sp>
        <p:nvSpPr>
          <p:cNvPr id="11268" name="Content Placeholder 4"/>
          <p:cNvSpPr>
            <a:spLocks noGrp="1"/>
          </p:cNvSpPr>
          <p:nvPr>
            <p:ph idx="1"/>
          </p:nvPr>
        </p:nvSpPr>
        <p:spPr bwMode="auto">
          <a:xfrm>
            <a:off x="457200" y="1447800"/>
            <a:ext cx="8229600" cy="4525963"/>
          </a:xfrm>
          <a:noFill/>
          <a:ln>
            <a:miter lim="800000"/>
            <a:headEnd/>
            <a:tailEnd/>
          </a:ln>
        </p:spPr>
        <p:txBody>
          <a:bodyPr vert="horz" wrap="square" lIns="91440" tIns="45720" rIns="91440" bIns="45720" numCol="1" anchor="t" anchorCtr="0" compatLnSpc="1">
            <a:prstTxWarp prst="textNoShape">
              <a:avLst/>
            </a:prstTxWarp>
            <a:normAutofit/>
          </a:bodyPr>
          <a:lstStyle/>
          <a:p>
            <a:pPr lvl="0"/>
            <a:r>
              <a:rPr lang="en-US" sz="2800" i="1" dirty="0"/>
              <a:t>Stay neutral on </a:t>
            </a:r>
            <a:r>
              <a:rPr lang="en-US" sz="2800" i="1" dirty="0" smtClean="0"/>
              <a:t>content</a:t>
            </a:r>
          </a:p>
          <a:p>
            <a:pPr lvl="0"/>
            <a:r>
              <a:rPr lang="en-US" sz="2800" i="1" dirty="0" smtClean="0"/>
              <a:t>Listen actively</a:t>
            </a:r>
          </a:p>
          <a:p>
            <a:pPr lvl="0"/>
            <a:r>
              <a:rPr lang="en-US" sz="2800" i="1" dirty="0" smtClean="0"/>
              <a:t>Ask open-ended questions</a:t>
            </a:r>
          </a:p>
          <a:p>
            <a:pPr lvl="0"/>
            <a:r>
              <a:rPr lang="en-US" sz="2800" i="1" dirty="0" smtClean="0"/>
              <a:t>Paraphrase to Clarify </a:t>
            </a:r>
          </a:p>
          <a:p>
            <a:pPr lvl="0"/>
            <a:r>
              <a:rPr lang="en-US" sz="2800" i="1" dirty="0" smtClean="0"/>
              <a:t>Encourage everyone to participate </a:t>
            </a:r>
          </a:p>
          <a:p>
            <a:pPr lvl="0"/>
            <a:r>
              <a:rPr lang="en-US" sz="2800" i="1" dirty="0" smtClean="0"/>
              <a:t>Keep control of the discussion and time</a:t>
            </a:r>
          </a:p>
          <a:p>
            <a:pPr lvl="0"/>
            <a:r>
              <a:rPr lang="en-US" sz="2800" i="1" dirty="0" smtClean="0"/>
              <a:t>Emphasize the low-stress, no-fault environment </a:t>
            </a:r>
            <a:endParaRPr lang="en-US" sz="2800" dirty="0" smtClean="0"/>
          </a:p>
        </p:txBody>
      </p:sp>
      <p:sp>
        <p:nvSpPr>
          <p:cNvPr id="11266" name="Rectangle 4"/>
          <p:cNvSpPr>
            <a:spLocks noGrp="1" noChangeArrowheads="1"/>
          </p:cNvSpPr>
          <p:nvPr>
            <p:ph type="sldNum" sz="quarter" idx="12"/>
          </p:nvPr>
        </p:nvSpPr>
        <p:spPr>
          <a:noFill/>
        </p:spPr>
        <p:txBody>
          <a:bodyPr/>
          <a:lstStyle/>
          <a:p>
            <a:fld id="{CBD74676-4C2D-406C-87D5-0087A1C2C912}" type="slidenum">
              <a:rPr lang="en-US" smtClean="0"/>
              <a:pPr/>
              <a:t>10</a:t>
            </a:fld>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4"/>
          <p:cNvSpPr>
            <a:spLocks noGrp="1" noChangeArrowheads="1"/>
          </p:cNvSpPr>
          <p:nvPr>
            <p:ph type="title"/>
          </p:nvPr>
        </p:nvSpPr>
        <p:spPr/>
        <p:txBody>
          <a:bodyPr/>
          <a:lstStyle/>
          <a:p>
            <a:pPr eaLnBrk="1" hangingPunct="1"/>
            <a:r>
              <a:rPr lang="en-US" dirty="0" smtClean="0"/>
              <a:t>Briefing Slides</a:t>
            </a:r>
          </a:p>
        </p:txBody>
      </p:sp>
      <p:sp>
        <p:nvSpPr>
          <p:cNvPr id="12292"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r>
              <a:rPr lang="en-US" sz="3200" dirty="0" smtClean="0"/>
              <a:t>A breakdown of the exercise slides is provided in your </a:t>
            </a:r>
            <a:r>
              <a:rPr lang="en-US" sz="3200" dirty="0"/>
              <a:t>F</a:t>
            </a:r>
            <a:r>
              <a:rPr lang="en-US" sz="3200" dirty="0" smtClean="0"/>
              <a:t>acilitator Handbook</a:t>
            </a:r>
          </a:p>
          <a:p>
            <a:r>
              <a:rPr lang="en-US" sz="3200" dirty="0" smtClean="0"/>
              <a:t>Supplemental questions for participants are also include in your Facilitator Handbook</a:t>
            </a:r>
          </a:p>
        </p:txBody>
      </p:sp>
      <p:sp>
        <p:nvSpPr>
          <p:cNvPr id="12290" name="Rectangle 4"/>
          <p:cNvSpPr>
            <a:spLocks noGrp="1" noChangeArrowheads="1"/>
          </p:cNvSpPr>
          <p:nvPr>
            <p:ph type="sldNum" sz="quarter" idx="12"/>
          </p:nvPr>
        </p:nvSpPr>
        <p:spPr>
          <a:noFill/>
        </p:spPr>
        <p:txBody>
          <a:bodyPr/>
          <a:lstStyle/>
          <a:p>
            <a:fld id="{99DD8B12-B93C-45E8-88F3-568831135647}" type="slidenum">
              <a:rPr lang="en-US" smtClean="0"/>
              <a:pPr/>
              <a:t>11</a:t>
            </a:fld>
            <a:endParaRPr lang="en-US" dirty="0" smtClean="0"/>
          </a:p>
        </p:txBody>
      </p:sp>
    </p:spTree>
  </p:cSld>
  <p:clrMapOvr>
    <a:masterClrMapping/>
  </p:clrMapOvr>
  <p:transition xmlns:p14="http://schemas.microsoft.com/office/powerpoint/2010/mai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Hot Wash</a:t>
            </a:r>
            <a:endParaRPr lang="en-US" dirty="0"/>
          </a:p>
        </p:txBody>
      </p:sp>
      <p:sp>
        <p:nvSpPr>
          <p:cNvPr id="3" name="Content Placeholder 2"/>
          <p:cNvSpPr>
            <a:spLocks noGrp="1"/>
          </p:cNvSpPr>
          <p:nvPr>
            <p:ph idx="1"/>
          </p:nvPr>
        </p:nvSpPr>
        <p:spPr/>
        <p:txBody>
          <a:bodyPr>
            <a:normAutofit/>
          </a:bodyPr>
          <a:lstStyle/>
          <a:p>
            <a:r>
              <a:rPr lang="en-US" sz="2800" dirty="0"/>
              <a:t>The Hot Wash is an important part of the exercise process. </a:t>
            </a:r>
            <a:endParaRPr lang="en-US" sz="2800" dirty="0" smtClean="0"/>
          </a:p>
          <a:p>
            <a:r>
              <a:rPr lang="en-US" sz="2800" dirty="0" smtClean="0"/>
              <a:t>This </a:t>
            </a:r>
            <a:r>
              <a:rPr lang="en-US" sz="2800" dirty="0"/>
              <a:t>is an opportunity for players to discuss what they felt were the “highs and lows” of the discussion. </a:t>
            </a:r>
            <a:endParaRPr lang="en-US" sz="2800" dirty="0" smtClean="0"/>
          </a:p>
          <a:p>
            <a:r>
              <a:rPr lang="en-US" sz="2800" dirty="0" smtClean="0"/>
              <a:t> </a:t>
            </a:r>
            <a:r>
              <a:rPr lang="en-US" sz="2800" dirty="0"/>
              <a:t>Ask players to give their opinion on what aspects of the discussed response went well, and what can be improved, based on their agencies role in the response.  </a:t>
            </a:r>
            <a:endParaRPr lang="en-US" sz="2800" dirty="0" smtClean="0"/>
          </a:p>
        </p:txBody>
      </p:sp>
      <p:sp>
        <p:nvSpPr>
          <p:cNvPr id="4" name="Slide Number Placeholder 3"/>
          <p:cNvSpPr>
            <a:spLocks noGrp="1"/>
          </p:cNvSpPr>
          <p:nvPr>
            <p:ph type="sldNum" sz="quarter" idx="12"/>
          </p:nvPr>
        </p:nvSpPr>
        <p:spPr/>
        <p:txBody>
          <a:bodyPr/>
          <a:lstStyle/>
          <a:p>
            <a:fld id="{5DFF13A9-1037-4D5A-A349-B944681F0EB5}" type="slidenum">
              <a:rPr lang="en-US" smtClean="0"/>
              <a:pPr/>
              <a:t>12</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Infectious Disease Self-Administered Tabletop Exercise</a:t>
            </a:r>
            <a:endParaRPr lang="en-US" dirty="0"/>
          </a:p>
        </p:txBody>
      </p:sp>
      <p:sp>
        <p:nvSpPr>
          <p:cNvPr id="3" name="Subtitle 2"/>
          <p:cNvSpPr>
            <a:spLocks noGrp="1"/>
          </p:cNvSpPr>
          <p:nvPr>
            <p:ph type="subTitle" idx="1"/>
          </p:nvPr>
        </p:nvSpPr>
        <p:spPr>
          <a:xfrm>
            <a:off x="1219200" y="3048000"/>
            <a:ext cx="6400800" cy="1371600"/>
          </a:xfrm>
        </p:spPr>
        <p:txBody>
          <a:bodyPr>
            <a:normAutofit/>
          </a:bodyPr>
          <a:lstStyle/>
          <a:p>
            <a:pPr algn="ctr"/>
            <a:r>
              <a:rPr lang="en-US" sz="3200" dirty="0" smtClean="0"/>
              <a:t>Facilitator Briefing</a:t>
            </a:r>
          </a:p>
          <a:p>
            <a:pPr algn="ctr"/>
            <a:r>
              <a:rPr lang="en-US" sz="3200" dirty="0" smtClean="0">
                <a:solidFill>
                  <a:srgbClr val="0000FF"/>
                </a:solidFill>
              </a:rPr>
              <a:t>[Date]</a:t>
            </a:r>
            <a:endParaRPr lang="en-US" sz="3200" dirty="0">
              <a:solidFill>
                <a:srgbClr val="0000FF"/>
              </a:solidFill>
            </a:endParaRPr>
          </a:p>
        </p:txBody>
      </p:sp>
      <p:cxnSp>
        <p:nvCxnSpPr>
          <p:cNvPr id="4" name="Straight Connector 3"/>
          <p:cNvCxnSpPr/>
          <p:nvPr/>
        </p:nvCxnSpPr>
        <p:spPr>
          <a:xfrm>
            <a:off x="381000" y="1371600"/>
            <a:ext cx="8229600" cy="0"/>
          </a:xfrm>
          <a:prstGeom prst="line">
            <a:avLst/>
          </a:prstGeom>
          <a:ln w="12700">
            <a:solidFill>
              <a:srgbClr val="002F8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and Overview</a:t>
            </a:r>
            <a:endParaRPr lang="en-US" dirty="0"/>
          </a:p>
        </p:txBody>
      </p:sp>
      <p:sp>
        <p:nvSpPr>
          <p:cNvPr id="4" name="Content Placeholder 3"/>
          <p:cNvSpPr>
            <a:spLocks noGrp="1"/>
          </p:cNvSpPr>
          <p:nvPr>
            <p:ph idx="1"/>
          </p:nvPr>
        </p:nvSpPr>
        <p:spPr/>
        <p:txBody>
          <a:bodyPr>
            <a:normAutofit/>
          </a:bodyPr>
          <a:lstStyle/>
          <a:p>
            <a:r>
              <a:rPr lang="en-US" sz="3200" dirty="0" smtClean="0"/>
              <a:t>[Name]</a:t>
            </a:r>
          </a:p>
          <a:p>
            <a:r>
              <a:rPr lang="en-US" sz="3200" dirty="0" smtClean="0"/>
              <a:t>[Title (e.g., Exercise Director or Lead Planner)]</a:t>
            </a:r>
          </a:p>
          <a:p>
            <a:r>
              <a:rPr lang="en-US" sz="3200" dirty="0" smtClean="0"/>
              <a:t>[Organization]</a:t>
            </a:r>
            <a:endParaRPr lang="en-US" sz="3200"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5DFF13A9-1037-4D5A-A349-B944681F0EB5}"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Exercise Overview</a:t>
            </a:r>
          </a:p>
        </p:txBody>
      </p:sp>
      <p:sp>
        <p:nvSpPr>
          <p:cNvPr id="8195" name="Content Placeholder 3"/>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3200" dirty="0" smtClean="0"/>
              <a:t>Exercise scope: </a:t>
            </a:r>
          </a:p>
          <a:p>
            <a:pPr lvl="1"/>
            <a:r>
              <a:rPr lang="en-US" sz="3200" dirty="0" smtClean="0"/>
              <a:t>Exercise Type: Tabletop Exercise</a:t>
            </a:r>
          </a:p>
          <a:p>
            <a:pPr lvl="1"/>
            <a:r>
              <a:rPr lang="en-US" sz="3200" dirty="0" smtClean="0">
                <a:solidFill>
                  <a:srgbClr val="0000FF"/>
                </a:solidFill>
              </a:rPr>
              <a:t>Duration: </a:t>
            </a:r>
          </a:p>
          <a:p>
            <a:pPr lvl="1"/>
            <a:r>
              <a:rPr lang="en-US" sz="3200" dirty="0" smtClean="0">
                <a:solidFill>
                  <a:srgbClr val="0000FF"/>
                </a:solidFill>
              </a:rPr>
              <a:t>Location(s):</a:t>
            </a:r>
          </a:p>
          <a:p>
            <a:pPr lvl="1"/>
            <a:r>
              <a:rPr lang="en-US" sz="3200" dirty="0" smtClean="0">
                <a:solidFill>
                  <a:srgbClr val="0000FF"/>
                </a:solidFill>
              </a:rPr>
              <a:t>Exercise parameters: </a:t>
            </a:r>
          </a:p>
          <a:p>
            <a:r>
              <a:rPr lang="en-US" sz="3200" dirty="0" smtClean="0"/>
              <a:t>Mission area(s): Response</a:t>
            </a:r>
          </a:p>
          <a:p>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and Core Capabilities</a:t>
            </a: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pPr lvl="0"/>
            <a:r>
              <a:rPr lang="en-US" b="1" dirty="0"/>
              <a:t>Objective 1:</a:t>
            </a:r>
            <a:r>
              <a:rPr lang="en-US" dirty="0"/>
              <a:t> Discuss procedures, capabilities and readiness of the whole community and recognize and respond to presentations by potential infectious disease patients. </a:t>
            </a:r>
            <a:endParaRPr lang="en-US" dirty="0" smtClean="0"/>
          </a:p>
          <a:p>
            <a:pPr lvl="1"/>
            <a:r>
              <a:rPr lang="en-US" dirty="0" smtClean="0">
                <a:solidFill>
                  <a:srgbClr val="0000FF"/>
                </a:solidFill>
              </a:rPr>
              <a:t>Aligns to </a:t>
            </a:r>
            <a:endParaRPr lang="en-US" dirty="0">
              <a:solidFill>
                <a:srgbClr val="0000FF"/>
              </a:solidFill>
            </a:endParaRPr>
          </a:p>
          <a:p>
            <a:pPr lvl="0"/>
            <a:r>
              <a:rPr lang="en-US" b="1" dirty="0"/>
              <a:t>Objective 2:</a:t>
            </a:r>
            <a:r>
              <a:rPr lang="en-US" dirty="0"/>
              <a:t> Review and discuss plans, capabilities, and authorities for responding to a high-risk infectious </a:t>
            </a:r>
            <a:r>
              <a:rPr lang="en-US"/>
              <a:t>disease </a:t>
            </a:r>
            <a:r>
              <a:rPr lang="en-US" smtClean="0"/>
              <a:t>emergency</a:t>
            </a:r>
            <a:r>
              <a:rPr lang="en-US" dirty="0"/>
              <a:t>. </a:t>
            </a:r>
            <a:endParaRPr lang="en-US" dirty="0" smtClean="0"/>
          </a:p>
          <a:p>
            <a:pPr lvl="1"/>
            <a:r>
              <a:rPr lang="en-US" dirty="0" smtClean="0">
                <a:solidFill>
                  <a:srgbClr val="0000FF"/>
                </a:solidFill>
              </a:rPr>
              <a:t>Aligns to</a:t>
            </a:r>
            <a:endParaRPr lang="en-US" dirty="0">
              <a:solidFill>
                <a:srgbClr val="0000FF"/>
              </a:solidFill>
            </a:endParaRPr>
          </a:p>
          <a:p>
            <a:pPr lvl="0"/>
            <a:r>
              <a:rPr lang="en-US" b="1" dirty="0"/>
              <a:t>Objective 3:</a:t>
            </a:r>
            <a:r>
              <a:rPr lang="en-US" dirty="0"/>
              <a:t> Examine and demonstrate public notification procedures</a:t>
            </a:r>
            <a:r>
              <a:rPr lang="en-US" dirty="0" smtClean="0"/>
              <a:t>.</a:t>
            </a:r>
          </a:p>
          <a:p>
            <a:pPr lvl="1"/>
            <a:r>
              <a:rPr lang="en-US" dirty="0" smtClean="0">
                <a:solidFill>
                  <a:srgbClr val="0000FF"/>
                </a:solidFill>
              </a:rPr>
              <a:t>Aligns to</a:t>
            </a:r>
            <a:endParaRPr lang="en-US" dirty="0">
              <a:solidFill>
                <a:srgbClr val="0000FF"/>
              </a:solidFill>
            </a:endParaRPr>
          </a:p>
          <a:p>
            <a:pPr lvl="0"/>
            <a:r>
              <a:rPr lang="en-US" b="1" dirty="0"/>
              <a:t>Objective 4:</a:t>
            </a:r>
            <a:r>
              <a:rPr lang="en-US" dirty="0"/>
              <a:t> Examine and demonstrate public notification and information sharing procedures to address messaging and coordination with stakeholders</a:t>
            </a:r>
            <a:r>
              <a:rPr lang="en-US" dirty="0" smtClean="0"/>
              <a:t>.</a:t>
            </a:r>
          </a:p>
          <a:p>
            <a:pPr lvl="1"/>
            <a:r>
              <a:rPr lang="en-US" dirty="0" smtClean="0">
                <a:solidFill>
                  <a:srgbClr val="0000FF"/>
                </a:solidFill>
              </a:rPr>
              <a:t>Aligns to </a:t>
            </a:r>
            <a:endParaRPr lang="en-US" dirty="0">
              <a:solidFill>
                <a:srgbClr val="0000FF"/>
              </a:solidFill>
            </a:endParaRPr>
          </a:p>
          <a:p>
            <a:endParaRPr lang="en-US" dirty="0"/>
          </a:p>
        </p:txBody>
      </p:sp>
      <p:sp>
        <p:nvSpPr>
          <p:cNvPr id="4" name="Slide Number Placeholder 3"/>
          <p:cNvSpPr>
            <a:spLocks noGrp="1"/>
          </p:cNvSpPr>
          <p:nvPr>
            <p:ph type="sldNum" sz="quarter" idx="12"/>
          </p:nvPr>
        </p:nvSpPr>
        <p:spPr/>
        <p:txBody>
          <a:bodyPr/>
          <a:lstStyle/>
          <a:p>
            <a:pPr>
              <a:defRPr/>
            </a:pPr>
            <a:fld id="{57F70CAF-3A2D-4907-BDC5-76F44004D553}"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a:t>
            </a:r>
            <a:endParaRPr lang="en-US" dirty="0"/>
          </a:p>
        </p:txBody>
      </p:sp>
      <p:sp>
        <p:nvSpPr>
          <p:cNvPr id="3" name="Content Placeholder 2"/>
          <p:cNvSpPr>
            <a:spLocks noGrp="1"/>
          </p:cNvSpPr>
          <p:nvPr>
            <p:ph idx="1"/>
          </p:nvPr>
        </p:nvSpPr>
        <p:spPr>
          <a:xfrm>
            <a:off x="457200" y="1295400"/>
            <a:ext cx="8458200" cy="5410200"/>
          </a:xfrm>
        </p:spPr>
        <p:txBody>
          <a:bodyPr>
            <a:normAutofit/>
          </a:bodyPr>
          <a:lstStyle/>
          <a:p>
            <a:r>
              <a:rPr lang="en-US" sz="2400" dirty="0" smtClean="0"/>
              <a:t>The facilitator </a:t>
            </a:r>
            <a:r>
              <a:rPr lang="en-US" sz="2400" dirty="0"/>
              <a:t>will review the Situation Manual (SitMan), Exercise Briefing Slides, Exercise Evaluation Guides, and Participant Feedback Forms and begin filling in the </a:t>
            </a:r>
            <a:r>
              <a:rPr lang="en-US" sz="2400" dirty="0">
                <a:solidFill>
                  <a:srgbClr val="0000FF"/>
                </a:solidFill>
              </a:rPr>
              <a:t>blue</a:t>
            </a:r>
            <a:r>
              <a:rPr lang="en-US" sz="2400" dirty="0"/>
              <a:t> and </a:t>
            </a:r>
            <a:r>
              <a:rPr lang="en-US" sz="2400" dirty="0">
                <a:solidFill>
                  <a:schemeClr val="bg1">
                    <a:lumMod val="65000"/>
                  </a:schemeClr>
                </a:solidFill>
              </a:rPr>
              <a:t>gray</a:t>
            </a:r>
            <a:r>
              <a:rPr lang="en-US" sz="2400" dirty="0"/>
              <a:t> text to customize the information to their locality. </a:t>
            </a:r>
            <a:endParaRPr lang="en-US" sz="2400" dirty="0" smtClean="0"/>
          </a:p>
          <a:p>
            <a:r>
              <a:rPr lang="en-US" sz="2400" dirty="0"/>
              <a:t>The scenarios can also be adjusted for difficulty by changing certain scenario elements such as number of persons affected or by incorporating elements into the document that are in the gray “Instructor Notes” box throughout this document. </a:t>
            </a:r>
            <a:endParaRPr lang="en-US" sz="2400" dirty="0" smtClean="0"/>
          </a:p>
          <a:p>
            <a:r>
              <a:rPr lang="en-US" sz="2400" dirty="0" smtClean="0"/>
              <a:t>Discussion questions are listed in the Situation Manual. Supplemental questions can be found in the facilitator’s guide. </a:t>
            </a:r>
            <a:endParaRPr lang="en-US" sz="2400"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6</a:t>
            </a:fld>
            <a:endParaRPr lang="en-US" dirty="0"/>
          </a:p>
        </p:txBody>
      </p:sp>
    </p:spTree>
    <p:extLst>
      <p:ext uri="{BB962C8B-B14F-4D97-AF65-F5344CB8AC3E}">
        <p14:creationId xmlns:p14="http://schemas.microsoft.com/office/powerpoint/2010/main" val="3254619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382000" cy="1143000"/>
          </a:xfrm>
        </p:spPr>
        <p:txBody>
          <a:bodyPr>
            <a:normAutofit/>
          </a:bodyPr>
          <a:lstStyle/>
          <a:p>
            <a:r>
              <a:rPr lang="en-US" dirty="0" smtClean="0"/>
              <a:t>Participant Roles and Responsibilities</a:t>
            </a:r>
          </a:p>
        </p:txBody>
      </p:sp>
      <p:sp>
        <p:nvSpPr>
          <p:cNvPr id="5" name="Content Placeholder 4"/>
          <p:cNvSpPr>
            <a:spLocks noGrp="1"/>
          </p:cNvSpPr>
          <p:nvPr>
            <p:ph idx="1"/>
          </p:nvPr>
        </p:nvSpPr>
        <p:spPr/>
        <p:txBody>
          <a:bodyPr/>
          <a:lstStyle/>
          <a:p>
            <a:pPr marL="225425" indent="-225425">
              <a:defRPr/>
            </a:pPr>
            <a:r>
              <a:rPr lang="en-US" sz="2800" b="1" dirty="0" smtClean="0"/>
              <a:t>Players:</a:t>
            </a:r>
            <a:r>
              <a:rPr lang="en-US" sz="2800" dirty="0" smtClean="0"/>
              <a:t>  Respond to situation presented based on current plans, policies, and procedures</a:t>
            </a:r>
          </a:p>
          <a:p>
            <a:pPr marL="225425" indent="-225425">
              <a:defRPr/>
            </a:pPr>
            <a:r>
              <a:rPr lang="en-US" sz="2800" b="1" dirty="0" smtClean="0"/>
              <a:t>Facilitators:</a:t>
            </a:r>
            <a:r>
              <a:rPr lang="en-US" sz="2800" dirty="0" smtClean="0"/>
              <a:t>  Provide situation updates and moderate discussions</a:t>
            </a:r>
          </a:p>
          <a:p>
            <a:pPr marL="225425" indent="-225425">
              <a:defRPr/>
            </a:pPr>
            <a:r>
              <a:rPr lang="en-US" sz="2800" b="1" dirty="0" smtClean="0"/>
              <a:t>Evaluators:</a:t>
            </a:r>
            <a:r>
              <a:rPr lang="en-US" sz="2800" dirty="0" smtClean="0"/>
              <a:t>  Observe and document player discussions</a:t>
            </a:r>
          </a:p>
          <a:p>
            <a:pPr marL="225425" indent="-225425">
              <a:defRPr/>
            </a:pPr>
            <a:r>
              <a:rPr lang="en-US" sz="2800" b="1" dirty="0"/>
              <a:t>Observers:</a:t>
            </a:r>
            <a:r>
              <a:rPr lang="en-US" sz="2800" dirty="0"/>
              <a:t>  Support players in developing responses, but do not participate in moderated discussion</a:t>
            </a:r>
          </a:p>
          <a:p>
            <a:pPr marL="0" indent="0">
              <a:buNone/>
              <a:defRPr/>
            </a:pPr>
            <a:endParaRPr lang="en-US" dirty="0" smtClean="0"/>
          </a:p>
          <a:p>
            <a:pPr>
              <a:defRPr/>
            </a:pPr>
            <a:endParaRPr lang="en-US" dirty="0"/>
          </a:p>
        </p:txBody>
      </p:sp>
      <p:sp>
        <p:nvSpPr>
          <p:cNvPr id="10243" name="Slide Number Placeholder 3"/>
          <p:cNvSpPr>
            <a:spLocks noGrp="1"/>
          </p:cNvSpPr>
          <p:nvPr>
            <p:ph type="sldNum" sz="quarter" idx="12"/>
          </p:nvPr>
        </p:nvSpPr>
        <p:spPr>
          <a:noFill/>
        </p:spPr>
        <p:txBody>
          <a:bodyPr/>
          <a:lstStyle/>
          <a:p>
            <a:fld id="{AE45367D-A8C2-4CA5-86B4-31B0A987CBEE}" type="slidenum">
              <a:rPr lang="en-US" smtClean="0"/>
              <a:pPr/>
              <a:t>7</a:t>
            </a:fld>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Exercise Setup</a:t>
            </a:r>
          </a:p>
        </p:txBody>
      </p:sp>
      <p:sp>
        <p:nvSpPr>
          <p:cNvPr id="9220"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Exercise setup should be planned in advance</a:t>
            </a:r>
          </a:p>
          <a:p>
            <a:r>
              <a:rPr lang="en-US" sz="2400" dirty="0"/>
              <a:t>Setup includes:</a:t>
            </a:r>
          </a:p>
          <a:p>
            <a:pPr lvl="1"/>
            <a:r>
              <a:rPr lang="en-US" sz="2400" dirty="0" smtClean="0"/>
              <a:t>Set up the Facility</a:t>
            </a:r>
            <a:r>
              <a:rPr lang="en-US" sz="2400" dirty="0"/>
              <a:t>/</a:t>
            </a:r>
            <a:r>
              <a:rPr lang="en-US" sz="2400" dirty="0" smtClean="0"/>
              <a:t>Room – in plenary or in groups, depending on how you want to conduct the TTX</a:t>
            </a:r>
            <a:endParaRPr lang="en-US" sz="2400" dirty="0"/>
          </a:p>
          <a:p>
            <a:pPr lvl="1"/>
            <a:r>
              <a:rPr lang="en-US" sz="2400" dirty="0" smtClean="0"/>
              <a:t>Allow space for food/refreshments</a:t>
            </a:r>
            <a:endParaRPr lang="en-US" sz="2400" dirty="0"/>
          </a:p>
          <a:p>
            <a:pPr lvl="1"/>
            <a:r>
              <a:rPr lang="en-US" sz="2400" dirty="0"/>
              <a:t>Audio/Visual </a:t>
            </a:r>
            <a:r>
              <a:rPr lang="en-US" sz="2400" dirty="0" smtClean="0"/>
              <a:t>requirements – make sure they work</a:t>
            </a:r>
            <a:endParaRPr lang="en-US" sz="2400" dirty="0"/>
          </a:p>
          <a:p>
            <a:pPr lvl="1"/>
            <a:r>
              <a:rPr lang="en-US" sz="2400" dirty="0" smtClean="0"/>
              <a:t>Lay out supplies </a:t>
            </a:r>
            <a:r>
              <a:rPr lang="en-US" sz="2400" dirty="0"/>
              <a:t>(paper, pens, markers, etc.)</a:t>
            </a:r>
          </a:p>
          <a:p>
            <a:pPr lvl="1"/>
            <a:r>
              <a:rPr lang="en-US" sz="2400" dirty="0" smtClean="0"/>
              <a:t>Lay out badges</a:t>
            </a:r>
            <a:r>
              <a:rPr lang="en-US" sz="2400" dirty="0"/>
              <a:t>, name tents, and table tents</a:t>
            </a:r>
          </a:p>
          <a:p>
            <a:pPr lvl="1"/>
            <a:r>
              <a:rPr lang="en-US" sz="2400" dirty="0" smtClean="0"/>
              <a:t>Set up registration </a:t>
            </a:r>
            <a:r>
              <a:rPr lang="en-US" sz="2400" dirty="0"/>
              <a:t>and table/breakout identification</a:t>
            </a:r>
          </a:p>
          <a:p>
            <a:endParaRPr lang="en-US" dirty="0" smtClean="0"/>
          </a:p>
        </p:txBody>
      </p:sp>
      <p:sp>
        <p:nvSpPr>
          <p:cNvPr id="9219" name="Slide Number Placeholder 3"/>
          <p:cNvSpPr>
            <a:spLocks noGrp="1"/>
          </p:cNvSpPr>
          <p:nvPr>
            <p:ph type="sldNum" sz="quarter" idx="12"/>
          </p:nvPr>
        </p:nvSpPr>
        <p:spPr>
          <a:noFill/>
        </p:spPr>
        <p:txBody>
          <a:bodyPr/>
          <a:lstStyle/>
          <a:p>
            <a:fld id="{C56CAF7E-D0A3-41F5-AC84-9DC223442F19}" type="slidenum">
              <a:rPr lang="en-US" smtClean="0"/>
              <a:pPr/>
              <a:t>8</a:t>
            </a:fld>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Facilitation</a:t>
            </a:r>
            <a:endParaRPr lang="en-US" dirty="0"/>
          </a:p>
        </p:txBody>
      </p:sp>
      <p:sp>
        <p:nvSpPr>
          <p:cNvPr id="3" name="Content Placeholder 2"/>
          <p:cNvSpPr>
            <a:spLocks noGrp="1"/>
          </p:cNvSpPr>
          <p:nvPr>
            <p:ph idx="1"/>
          </p:nvPr>
        </p:nvSpPr>
        <p:spPr/>
        <p:txBody>
          <a:bodyPr/>
          <a:lstStyle/>
          <a:p>
            <a:r>
              <a:rPr lang="en-US" dirty="0"/>
              <a:t>Opening remarks and multimedia presentations should be given to introduce the participants to the exercise and guide them through the process.  </a:t>
            </a:r>
            <a:endParaRPr lang="en-US" dirty="0" smtClean="0"/>
          </a:p>
          <a:p>
            <a:r>
              <a:rPr lang="en-US" dirty="0" smtClean="0"/>
              <a:t>This exercise will be a moderated discussion.</a:t>
            </a:r>
          </a:p>
          <a:p>
            <a:pPr lvl="1"/>
            <a:r>
              <a:rPr lang="en-US" b="1" dirty="0"/>
              <a:t>Moderated discussions </a:t>
            </a:r>
            <a:r>
              <a:rPr lang="en-US" dirty="0"/>
              <a:t>provide participants the opportunity to hear how various functional areas would respond to the presented incident and ask questions to fellow participants. The facilitator will run through a series of discussion questions to get participants to walk through their plans, policies, and procedures in response to the presented incident. </a:t>
            </a:r>
          </a:p>
          <a:p>
            <a:endParaRPr lang="en-US" dirty="0"/>
          </a:p>
          <a:p>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9</a:t>
            </a:fld>
            <a:endParaRPr lang="en-US" dirty="0"/>
          </a:p>
        </p:txBody>
      </p:sp>
    </p:spTree>
    <p:extLst>
      <p:ext uri="{BB962C8B-B14F-4D97-AF65-F5344CB8AC3E}">
        <p14:creationId xmlns:p14="http://schemas.microsoft.com/office/powerpoint/2010/main" val="682318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11c7de1-4aa6-49fa-a978-6844ef8847b7" xsi:nil="true"/>
    <Notes xmlns="3ed4e33a-ffd4-4211-9f08-9b64a2fd6c78" xsi:nil="true"/>
    <Note xmlns="3ed4e33a-ffd4-4211-9f08-9b64a2fd6c78" xsi:nil="true"/>
    <lcf76f155ced4ddcb4097134ff3c332f xmlns="3ed4e33a-ffd4-4211-9f08-9b64a2fd6c78">
      <Terms xmlns="http://schemas.microsoft.com/office/infopath/2007/PartnerControls"/>
    </lcf76f155ced4ddcb4097134ff3c332f>
    <ICU xmlns="3ed4e33a-ffd4-4211-9f08-9b64a2fd6c78">false</ICU>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D5079249568A49A9A6E536877219B4" ma:contentTypeVersion="24" ma:contentTypeDescription="Create a new document." ma:contentTypeScope="" ma:versionID="4720341d61e1dd33154e13c18375c078">
  <xsd:schema xmlns:xsd="http://www.w3.org/2001/XMLSchema" xmlns:xs="http://www.w3.org/2001/XMLSchema" xmlns:p="http://schemas.microsoft.com/office/2006/metadata/properties" xmlns:ns2="3ed4e33a-ffd4-4211-9f08-9b64a2fd6c78" xmlns:ns3="f11c7de1-4aa6-49fa-a978-6844ef8847b7" targetNamespace="http://schemas.microsoft.com/office/2006/metadata/properties" ma:root="true" ma:fieldsID="c52de45fb2f1756316f33bf4c5093ea3" ns2:_="" ns3:_="">
    <xsd:import namespace="3ed4e33a-ffd4-4211-9f08-9b64a2fd6c78"/>
    <xsd:import namespace="f11c7de1-4aa6-49fa-a978-6844ef8847b7"/>
    <xsd:element name="properties">
      <xsd:complexType>
        <xsd:sequence>
          <xsd:element name="documentManagement">
            <xsd:complexType>
              <xsd:all>
                <xsd:element ref="ns2:ICU" minOccurs="0"/>
                <xsd:element ref="ns2:MediaServiceMetadata" minOccurs="0"/>
                <xsd:element ref="ns2:MediaServiceFastMetadata" minOccurs="0"/>
                <xsd:element ref="ns2:MediaLengthInSeconds"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Notes" minOccurs="0"/>
                <xsd:element ref="ns2:Note"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d4e33a-ffd4-4211-9f08-9b64a2fd6c78" elementFormDefault="qualified">
    <xsd:import namespace="http://schemas.microsoft.com/office/2006/documentManagement/types"/>
    <xsd:import namespace="http://schemas.microsoft.com/office/infopath/2007/PartnerControls"/>
    <xsd:element name="ICU" ma:index="3" nillable="true" ma:displayName="ICU" ma:default="0" ma:format="Dropdown" ma:internalName="ICU" ma:readOnly="false">
      <xsd:simpleType>
        <xsd:restriction base="dms:Boolean"/>
      </xsd:simpleType>
    </xsd:element>
    <xsd:element name="MediaServiceMetadata" ma:index="7" nillable="true" ma:displayName="MediaServiceMetadata" ma:hidden="true" ma:internalName="MediaServiceMetadata" ma:readOnly="true">
      <xsd:simpleType>
        <xsd:restriction base="dms:Note"/>
      </xsd:simpleType>
    </xsd:element>
    <xsd:element name="MediaServiceFastMetadata" ma:index="8" nillable="true" ma:displayName="MediaServiceFastMetadata" ma:hidden="true" ma:internalName="MediaServiceFastMetadata" ma:readOnly="true">
      <xsd:simpleType>
        <xsd:restriction base="dms:Note"/>
      </xsd:simpleType>
    </xsd:element>
    <xsd:element name="MediaLengthInSeconds" ma:index="9" nillable="true" ma:displayName="MediaLengthInSeconds" ma:hidden="true" ma:internalName="MediaLengthInSeconds" ma:readOnly="true">
      <xsd:simpleType>
        <xsd:restriction base="dms:Unknown"/>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hidden="true" ma:internalName="MediaServiceKeyPoints" ma:readOnly="true">
      <xsd:simpleType>
        <xsd:restriction base="dms:Note"/>
      </xsd:simpleType>
    </xsd:element>
    <xsd:element name="MediaServiceAutoTags" ma:index="13" nillable="true" ma:displayName="Tags" ma:hidden="true"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hidden="true" ma:internalName="MediaServiceOCR" ma:readOnly="true">
      <xsd:simpleType>
        <xsd:restriction base="dms:Note"/>
      </xsd:simpleType>
    </xsd:element>
    <xsd:element name="MediaServiceLocation" ma:index="17" nillable="true" ma:displayName="Location" ma:hidden="true"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bbb8555-2208-4e90-9480-fc3109470bc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Notes" ma:index="27" nillable="true" ma:displayName="Notes" ma:format="Dropdown" ma:internalName="Notes">
      <xsd:simpleType>
        <xsd:restriction base="dms:Text">
          <xsd:maxLength value="255"/>
        </xsd:restriction>
      </xsd:simpleType>
    </xsd:element>
    <xsd:element name="Note" ma:index="28" nillable="true" ma:displayName="Note" ma:format="Dropdown" ma:internalName="Note">
      <xsd:simpleType>
        <xsd:restriction base="dms:Text">
          <xsd:maxLength value="255"/>
        </xsd:restriction>
      </xsd:simpleType>
    </xsd:element>
    <xsd:element name="MediaServiceBillingMetadata" ma:index="29"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11c7de1-4aa6-49fa-a978-6844ef8847b7" elementFormDefault="qualified">
    <xsd:import namespace="http://schemas.microsoft.com/office/2006/documentManagement/types"/>
    <xsd:import namespace="http://schemas.microsoft.com/office/infopath/2007/PartnerControls"/>
    <xsd:element name="SharedWithUsers" ma:index="18"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hidden="true" ma:internalName="SharedWithDetails" ma:readOnly="true">
      <xsd:simpleType>
        <xsd:restriction base="dms:Note"/>
      </xsd:simpleType>
    </xsd:element>
    <xsd:element name="TaxCatchAll" ma:index="22" nillable="true" ma:displayName="Taxonomy Catch All Column" ma:hidden="true" ma:list="{1c49e3a9-9cab-4e9f-9132-5f87aae64714}" ma:internalName="TaxCatchAll" ma:readOnly="false" ma:showField="CatchAllData" ma:web="f11c7de1-4aa6-49fa-a978-6844ef8847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F8D939-C3EA-47F7-B531-7FD6E97D219F}">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C746C732-1F2F-431D-8F70-CC6274FC0123}">
  <ds:schemaRefs>
    <ds:schemaRef ds:uri="http://schemas.microsoft.com/sharepoint/v3/contenttype/forms"/>
  </ds:schemaRefs>
</ds:datastoreItem>
</file>

<file path=customXml/itemProps3.xml><?xml version="1.0" encoding="utf-8"?>
<ds:datastoreItem xmlns:ds="http://schemas.openxmlformats.org/officeDocument/2006/customXml" ds:itemID="{E0713007-981C-4FDF-B95B-312B8204528F}"/>
</file>

<file path=docProps/app.xml><?xml version="1.0" encoding="utf-8"?>
<Properties xmlns="http://schemas.openxmlformats.org/officeDocument/2006/extended-properties" xmlns:vt="http://schemas.openxmlformats.org/officeDocument/2006/docPropsVTypes">
  <Template/>
  <TotalTime>2905</TotalTime>
  <Words>679</Words>
  <Application>Microsoft Macintosh PowerPoint</Application>
  <PresentationFormat>On-screen Show (4:3)</PresentationFormat>
  <Paragraphs>84</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Directions for this Template</vt:lpstr>
      <vt:lpstr>Infectious Disease Self-Administered Tabletop Exercise</vt:lpstr>
      <vt:lpstr>Welcome and Overview</vt:lpstr>
      <vt:lpstr>Exercise Overview</vt:lpstr>
      <vt:lpstr>Objectives and Core Capabilities</vt:lpstr>
      <vt:lpstr>Format </vt:lpstr>
      <vt:lpstr>Participant Roles and Responsibilities</vt:lpstr>
      <vt:lpstr>Exercise Setup</vt:lpstr>
      <vt:lpstr>Facilitation</vt:lpstr>
      <vt:lpstr>Tips for Facilitation</vt:lpstr>
      <vt:lpstr>Briefing Slides</vt:lpstr>
      <vt:lpstr>Hot Wash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Briefing</dc:title>
  <dc:creator>HSEEP Support Team</dc:creator>
  <cp:keywords>HSEEP, Template, Exercise Briefing, Player, TTX, Conduct</cp:keywords>
  <cp:lastModifiedBy>Kasey Parr</cp:lastModifiedBy>
  <cp:revision>111</cp:revision>
  <dcterms:created xsi:type="dcterms:W3CDTF">2006-03-08T14:18:27Z</dcterms:created>
  <dcterms:modified xsi:type="dcterms:W3CDTF">2016-02-26T18:05:33Z</dcterms:modified>
  <cp:category>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0x010100FCD5079249568A49A9A6E536877219B4</vt:lpwstr>
  </property>
</Properties>
</file>