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82" r:id="rId15"/>
    <p:sldId id="271" r:id="rId16"/>
    <p:sldId id="270" r:id="rId17"/>
    <p:sldId id="275" r:id="rId18"/>
    <p:sldId id="273" r:id="rId19"/>
    <p:sldId id="274"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3" d="100"/>
          <a:sy n="83" d="100"/>
        </p:scale>
        <p:origin x="12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9E8AC-25F6-42E5-BD50-1A48BB50CB8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A25B2D6-B005-4C57-AC56-4A35326D7CD0}">
      <dgm:prSet custT="1"/>
      <dgm:spPr>
        <a:xfrm>
          <a:off x="1935505" y="59458"/>
          <a:ext cx="1909225" cy="809974"/>
        </a:xfrm>
        <a:prstGeom prst="rect">
          <a:avLst/>
        </a:prstGeom>
        <a:noFill/>
        <a:ln>
          <a:noFill/>
        </a:ln>
        <a:effectLst/>
      </dgm:spPr>
      <dgm:t>
        <a:bodyPr/>
        <a:lstStyle/>
        <a:p>
          <a:pPr algn="l">
            <a:lnSpc>
              <a:spcPct val="100000"/>
            </a:lnSpc>
            <a:buNone/>
          </a:pPr>
          <a:r>
            <a:rPr lang="en-US" sz="1500" dirty="0">
              <a:solidFill>
                <a:srgbClr val="000000"/>
              </a:solidFill>
              <a:latin typeface="Franklin Gothic Book" panose="020B0503020102020204"/>
              <a:ea typeface="+mn-ea"/>
              <a:cs typeface="Arial" panose="020B0604020202020204" pitchFamily="34" charset="0"/>
            </a:rPr>
            <a:t>This exercise will be held in an open, low-stress, no-fault environment.</a:t>
          </a:r>
        </a:p>
      </dgm:t>
    </dgm:pt>
    <dgm:pt modelId="{E7940D53-4337-42A6-B776-711D3C10B784}" type="parTrans" cxnId="{70D6F963-38F3-4ADE-9B01-EF29FEEFECE9}">
      <dgm:prSet/>
      <dgm:spPr/>
      <dgm:t>
        <a:bodyPr/>
        <a:lstStyle/>
        <a:p>
          <a:pPr algn="l"/>
          <a:endParaRPr lang="en-US" sz="1500">
            <a:solidFill>
              <a:srgbClr val="00818C"/>
            </a:solidFill>
            <a:latin typeface="+mn-lt"/>
            <a:cs typeface="Arial" panose="020B0604020202020204" pitchFamily="34" charset="0"/>
          </a:endParaRPr>
        </a:p>
      </dgm:t>
    </dgm:pt>
    <dgm:pt modelId="{EA094882-C52B-419F-BCBF-743741536AD6}" type="sibTrans" cxnId="{70D6F963-38F3-4ADE-9B01-EF29FEEFECE9}">
      <dgm:prSet/>
      <dgm:spPr/>
      <dgm:t>
        <a:bodyPr/>
        <a:lstStyle/>
        <a:p>
          <a:pPr algn="l">
            <a:lnSpc>
              <a:spcPct val="100000"/>
            </a:lnSpc>
          </a:pPr>
          <a:endParaRPr lang="en-US" sz="1500">
            <a:solidFill>
              <a:srgbClr val="00818C"/>
            </a:solidFill>
            <a:latin typeface="+mn-lt"/>
            <a:cs typeface="Arial" panose="020B0604020202020204" pitchFamily="34" charset="0"/>
          </a:endParaRPr>
        </a:p>
      </dgm:t>
    </dgm:pt>
    <dgm:pt modelId="{FADB7A83-B1E2-4756-9A17-215E76A76986}">
      <dgm:prSet custT="1"/>
      <dgm:spPr>
        <a:xfrm>
          <a:off x="5160939" y="59458"/>
          <a:ext cx="1909225" cy="809974"/>
        </a:xfrm>
        <a:prstGeom prst="rect">
          <a:avLst/>
        </a:prstGeom>
        <a:noFill/>
        <a:ln>
          <a:noFill/>
        </a:ln>
        <a:effectLst/>
      </dgm:spPr>
      <dgm:t>
        <a:bodyPr/>
        <a:lstStyle/>
        <a:p>
          <a:pPr algn="l">
            <a:lnSpc>
              <a:spcPct val="100000"/>
            </a:lnSpc>
            <a:buNone/>
          </a:pPr>
          <a:r>
            <a:rPr lang="en-US" sz="1500" dirty="0">
              <a:solidFill>
                <a:srgbClr val="000000"/>
              </a:solidFill>
              <a:latin typeface="Franklin Gothic Book" panose="020B0503020102020204"/>
              <a:ea typeface="+mn-ea"/>
              <a:cs typeface="Arial" panose="020B0604020202020204" pitchFamily="34" charset="0"/>
            </a:rPr>
            <a:t>Responses based on knowledge of current plans and capabilities.</a:t>
          </a:r>
        </a:p>
      </dgm:t>
    </dgm:pt>
    <dgm:pt modelId="{12D52057-297D-464E-A558-54532E45F160}" type="parTrans" cxnId="{FF097D39-1DC4-432A-889D-3F337CDE2118}">
      <dgm:prSet/>
      <dgm:spPr/>
      <dgm:t>
        <a:bodyPr/>
        <a:lstStyle/>
        <a:p>
          <a:pPr algn="l"/>
          <a:endParaRPr lang="en-US" sz="1500">
            <a:solidFill>
              <a:srgbClr val="00818C"/>
            </a:solidFill>
            <a:latin typeface="+mn-lt"/>
            <a:cs typeface="Arial" panose="020B0604020202020204" pitchFamily="34" charset="0"/>
          </a:endParaRPr>
        </a:p>
      </dgm:t>
    </dgm:pt>
    <dgm:pt modelId="{6D6C82A5-8E67-4240-8640-DCA0FAB58B9F}" type="sibTrans" cxnId="{FF097D39-1DC4-432A-889D-3F337CDE2118}">
      <dgm:prSet/>
      <dgm:spPr/>
      <dgm:t>
        <a:bodyPr/>
        <a:lstStyle/>
        <a:p>
          <a:pPr algn="l">
            <a:lnSpc>
              <a:spcPct val="100000"/>
            </a:lnSpc>
          </a:pPr>
          <a:endParaRPr lang="en-US" sz="1500">
            <a:solidFill>
              <a:srgbClr val="00818C"/>
            </a:solidFill>
            <a:latin typeface="+mn-lt"/>
            <a:cs typeface="Arial" panose="020B0604020202020204" pitchFamily="34" charset="0"/>
          </a:endParaRPr>
        </a:p>
      </dgm:t>
    </dgm:pt>
    <dgm:pt modelId="{4B6F971B-8E10-4DF2-94C7-932DEA52CD38}">
      <dgm:prSet custT="1"/>
      <dgm:spPr>
        <a:xfrm>
          <a:off x="1935505" y="1525953"/>
          <a:ext cx="1909225" cy="809974"/>
        </a:xfrm>
        <a:prstGeom prst="rect">
          <a:avLst/>
        </a:prstGeom>
        <a:noFill/>
        <a:ln>
          <a:noFill/>
        </a:ln>
        <a:effectLst/>
      </dgm:spPr>
      <dgm:t>
        <a:bodyPr/>
        <a:lstStyle/>
        <a:p>
          <a:pPr algn="l">
            <a:lnSpc>
              <a:spcPct val="100000"/>
            </a:lnSpc>
            <a:buNone/>
          </a:pPr>
          <a:r>
            <a:rPr lang="en-US" sz="1500" dirty="0">
              <a:solidFill>
                <a:srgbClr val="000000"/>
              </a:solidFill>
              <a:latin typeface="Franklin Gothic Book" panose="020B0503020102020204"/>
              <a:ea typeface="+mn-ea"/>
              <a:cs typeface="Arial" panose="020B0604020202020204" pitchFamily="34" charset="0"/>
            </a:rPr>
            <a:t>Exercise-based decisions are not precedent setting.</a:t>
          </a:r>
        </a:p>
      </dgm:t>
    </dgm:pt>
    <dgm:pt modelId="{57AAD692-122D-420A-82C6-34279490EC9E}" type="parTrans" cxnId="{8B6B13B5-C0E6-4D19-964F-CB609BF31091}">
      <dgm:prSet/>
      <dgm:spPr/>
      <dgm:t>
        <a:bodyPr/>
        <a:lstStyle/>
        <a:p>
          <a:pPr algn="l"/>
          <a:endParaRPr lang="en-US" sz="1500">
            <a:solidFill>
              <a:srgbClr val="00818C"/>
            </a:solidFill>
            <a:latin typeface="+mn-lt"/>
            <a:cs typeface="Arial" panose="020B0604020202020204" pitchFamily="34" charset="0"/>
          </a:endParaRPr>
        </a:p>
      </dgm:t>
    </dgm:pt>
    <dgm:pt modelId="{1CD4D21E-6247-4877-B781-22AB8746DC39}" type="sibTrans" cxnId="{8B6B13B5-C0E6-4D19-964F-CB609BF31091}">
      <dgm:prSet/>
      <dgm:spPr/>
      <dgm:t>
        <a:bodyPr/>
        <a:lstStyle/>
        <a:p>
          <a:pPr algn="l">
            <a:lnSpc>
              <a:spcPct val="100000"/>
            </a:lnSpc>
          </a:pPr>
          <a:endParaRPr lang="en-US" sz="1500">
            <a:solidFill>
              <a:srgbClr val="00818C"/>
            </a:solidFill>
            <a:latin typeface="+mn-lt"/>
            <a:cs typeface="Arial" panose="020B0604020202020204" pitchFamily="34" charset="0"/>
          </a:endParaRPr>
        </a:p>
      </dgm:t>
    </dgm:pt>
    <dgm:pt modelId="{46F8E861-579D-4899-AD7C-13247AE5C1D7}">
      <dgm:prSet custT="1"/>
      <dgm:spPr>
        <a:xfrm>
          <a:off x="5160939" y="1525953"/>
          <a:ext cx="1909225" cy="809974"/>
        </a:xfrm>
        <a:prstGeom prst="rect">
          <a:avLst/>
        </a:prstGeom>
        <a:noFill/>
        <a:ln>
          <a:noFill/>
        </a:ln>
        <a:effectLst/>
      </dgm:spPr>
      <dgm:t>
        <a:bodyPr/>
        <a:lstStyle/>
        <a:p>
          <a:pPr algn="l">
            <a:lnSpc>
              <a:spcPct val="100000"/>
            </a:lnSpc>
            <a:buNone/>
          </a:pPr>
          <a:r>
            <a:rPr lang="en-US" sz="1500" dirty="0">
              <a:solidFill>
                <a:srgbClr val="000000"/>
              </a:solidFill>
              <a:latin typeface="Franklin Gothic Book" panose="020B0503020102020204"/>
              <a:ea typeface="+mn-ea"/>
              <a:cs typeface="Arial" panose="020B0604020202020204" pitchFamily="34" charset="0"/>
            </a:rPr>
            <a:t>Problem-solving efforts should be the focus.</a:t>
          </a:r>
        </a:p>
      </dgm:t>
    </dgm:pt>
    <dgm:pt modelId="{DEB27860-B679-4C8E-9FB5-303DCBFCE16A}" type="parTrans" cxnId="{A7D5F566-81FB-415F-86EF-2BCEA0DDF41F}">
      <dgm:prSet/>
      <dgm:spPr/>
      <dgm:t>
        <a:bodyPr/>
        <a:lstStyle/>
        <a:p>
          <a:pPr algn="l"/>
          <a:endParaRPr lang="en-US" sz="1500">
            <a:solidFill>
              <a:srgbClr val="00818C"/>
            </a:solidFill>
            <a:latin typeface="+mn-lt"/>
            <a:cs typeface="Arial" panose="020B0604020202020204" pitchFamily="34" charset="0"/>
          </a:endParaRPr>
        </a:p>
      </dgm:t>
    </dgm:pt>
    <dgm:pt modelId="{10F1931F-A877-4F8F-A9AB-4E79298E4AF3}" type="sibTrans" cxnId="{A7D5F566-81FB-415F-86EF-2BCEA0DDF41F}">
      <dgm:prSet/>
      <dgm:spPr/>
      <dgm:t>
        <a:bodyPr/>
        <a:lstStyle/>
        <a:p>
          <a:pPr algn="l">
            <a:lnSpc>
              <a:spcPct val="100000"/>
            </a:lnSpc>
          </a:pPr>
          <a:endParaRPr lang="en-US" sz="1500">
            <a:solidFill>
              <a:srgbClr val="00818C"/>
            </a:solidFill>
            <a:latin typeface="+mn-lt"/>
            <a:cs typeface="Arial" panose="020B0604020202020204" pitchFamily="34" charset="0"/>
          </a:endParaRPr>
        </a:p>
      </dgm:t>
    </dgm:pt>
    <dgm:pt modelId="{4226168F-899B-4136-A466-CA853EC323FE}">
      <dgm:prSet custT="1"/>
      <dgm:spPr>
        <a:xfrm>
          <a:off x="1935505" y="2992447"/>
          <a:ext cx="1909225" cy="809974"/>
        </a:xfrm>
        <a:prstGeom prst="rect">
          <a:avLst/>
        </a:prstGeom>
        <a:noFill/>
        <a:ln>
          <a:noFill/>
        </a:ln>
        <a:effectLst/>
      </dgm:spPr>
      <dgm:t>
        <a:bodyPr/>
        <a:lstStyle/>
        <a:p>
          <a:pPr algn="l">
            <a:lnSpc>
              <a:spcPct val="100000"/>
            </a:lnSpc>
            <a:buNone/>
          </a:pPr>
          <a:r>
            <a:rPr lang="en-US" sz="1500" dirty="0">
              <a:solidFill>
                <a:srgbClr val="000000"/>
              </a:solidFill>
              <a:latin typeface="Franklin Gothic Book" panose="020B0503020102020204"/>
              <a:ea typeface="+mn-ea"/>
              <a:cs typeface="Arial" panose="020B0604020202020204" pitchFamily="34" charset="0"/>
            </a:rPr>
            <a:t>This exercise is an opportunity to discuss and present multiple options and possible solutions.</a:t>
          </a:r>
        </a:p>
      </dgm:t>
    </dgm:pt>
    <dgm:pt modelId="{D14EF6CB-ABF1-4839-B6E1-736B034F61C8}" type="parTrans" cxnId="{2F031F18-BD9A-4034-9BEB-7D4444F73592}">
      <dgm:prSet/>
      <dgm:spPr/>
      <dgm:t>
        <a:bodyPr/>
        <a:lstStyle/>
        <a:p>
          <a:pPr algn="l"/>
          <a:endParaRPr lang="en-US" sz="1500">
            <a:solidFill>
              <a:srgbClr val="00818C"/>
            </a:solidFill>
            <a:latin typeface="+mn-lt"/>
            <a:cs typeface="Arial" panose="020B0604020202020204" pitchFamily="34" charset="0"/>
          </a:endParaRPr>
        </a:p>
      </dgm:t>
    </dgm:pt>
    <dgm:pt modelId="{1D198A6C-EE00-4E40-90D5-FACA7F97175B}" type="sibTrans" cxnId="{2F031F18-BD9A-4034-9BEB-7D4444F73592}">
      <dgm:prSet/>
      <dgm:spPr/>
      <dgm:t>
        <a:bodyPr/>
        <a:lstStyle/>
        <a:p>
          <a:pPr algn="l">
            <a:lnSpc>
              <a:spcPct val="100000"/>
            </a:lnSpc>
          </a:pPr>
          <a:endParaRPr lang="en-US" sz="1500">
            <a:solidFill>
              <a:srgbClr val="00818C"/>
            </a:solidFill>
            <a:latin typeface="+mn-lt"/>
            <a:cs typeface="Arial" panose="020B0604020202020204" pitchFamily="34" charset="0"/>
          </a:endParaRPr>
        </a:p>
      </dgm:t>
    </dgm:pt>
    <dgm:pt modelId="{BF03F194-4FFC-42D5-B5D0-505C2F100437}">
      <dgm:prSet custT="1"/>
      <dgm:spPr>
        <a:xfrm>
          <a:off x="5160939" y="2992447"/>
          <a:ext cx="1909225" cy="809974"/>
        </a:xfrm>
        <a:prstGeom prst="rect">
          <a:avLst/>
        </a:prstGeom>
        <a:noFill/>
        <a:ln>
          <a:noFill/>
        </a:ln>
        <a:effectLst/>
      </dgm:spPr>
      <dgm:t>
        <a:bodyPr/>
        <a:lstStyle/>
        <a:p>
          <a:pPr algn="l">
            <a:lnSpc>
              <a:spcPct val="100000"/>
            </a:lnSpc>
            <a:buNone/>
          </a:pPr>
          <a:r>
            <a:rPr lang="en-US" sz="1500" dirty="0">
              <a:solidFill>
                <a:srgbClr val="000000"/>
              </a:solidFill>
              <a:latin typeface="Franklin Gothic Book" panose="020B0503020102020204"/>
              <a:ea typeface="+mn-ea"/>
              <a:cs typeface="Arial" panose="020B0604020202020204" pitchFamily="34" charset="0"/>
            </a:rPr>
            <a:t>Use the notes pages available in the Player Handout.</a:t>
          </a:r>
        </a:p>
      </dgm:t>
    </dgm:pt>
    <dgm:pt modelId="{387AB5E0-F9FE-4481-8C08-580E961678BE}" type="parTrans" cxnId="{A7B9122D-F26D-41CE-A990-F61181F6F21E}">
      <dgm:prSet/>
      <dgm:spPr/>
      <dgm:t>
        <a:bodyPr/>
        <a:lstStyle/>
        <a:p>
          <a:pPr algn="l"/>
          <a:endParaRPr lang="en-US" sz="1500">
            <a:solidFill>
              <a:srgbClr val="00818C"/>
            </a:solidFill>
            <a:latin typeface="+mn-lt"/>
            <a:cs typeface="Arial" panose="020B0604020202020204" pitchFamily="34" charset="0"/>
          </a:endParaRPr>
        </a:p>
      </dgm:t>
    </dgm:pt>
    <dgm:pt modelId="{ABEF74D7-1AA9-49B5-AF35-47B9DD0DF8F3}" type="sibTrans" cxnId="{A7B9122D-F26D-41CE-A990-F61181F6F21E}">
      <dgm:prSet/>
      <dgm:spPr/>
      <dgm:t>
        <a:bodyPr/>
        <a:lstStyle/>
        <a:p>
          <a:pPr algn="l"/>
          <a:endParaRPr lang="en-US" sz="1500">
            <a:solidFill>
              <a:srgbClr val="00818C"/>
            </a:solidFill>
            <a:latin typeface="+mn-lt"/>
            <a:cs typeface="Arial" panose="020B0604020202020204" pitchFamily="34" charset="0"/>
          </a:endParaRPr>
        </a:p>
      </dgm:t>
    </dgm:pt>
    <dgm:pt modelId="{245DCC1F-D20C-42FF-9C21-5309EF516C26}" type="pres">
      <dgm:prSet presAssocID="{3FD9E8AC-25F6-42E5-BD50-1A48BB50CB86}" presName="root" presStyleCnt="0">
        <dgm:presLayoutVars>
          <dgm:dir/>
          <dgm:resizeHandles val="exact"/>
        </dgm:presLayoutVars>
      </dgm:prSet>
      <dgm:spPr/>
    </dgm:pt>
    <dgm:pt modelId="{E7E0470E-095B-4378-8204-D8DE1467FDAE}" type="pres">
      <dgm:prSet presAssocID="{3FD9E8AC-25F6-42E5-BD50-1A48BB50CB86}" presName="container" presStyleCnt="0">
        <dgm:presLayoutVars>
          <dgm:dir/>
          <dgm:resizeHandles val="exact"/>
        </dgm:presLayoutVars>
      </dgm:prSet>
      <dgm:spPr/>
    </dgm:pt>
    <dgm:pt modelId="{63A97445-5CEC-4C59-A9AB-7AFE9FFD185B}" type="pres">
      <dgm:prSet presAssocID="{0A25B2D6-B005-4C57-AC56-4A35326D7CD0}" presName="compNode" presStyleCnt="0"/>
      <dgm:spPr/>
    </dgm:pt>
    <dgm:pt modelId="{EAF9E887-FEB4-478D-B360-EDFDBA976E3A}" type="pres">
      <dgm:prSet presAssocID="{0A25B2D6-B005-4C57-AC56-4A35326D7CD0}" presName="iconBgRect" presStyleLbl="bgShp" presStyleIdx="0" presStyleCnt="6"/>
      <dgm:spPr>
        <a:xfrm>
          <a:off x="951964" y="59458"/>
          <a:ext cx="809974" cy="809974"/>
        </a:xfrm>
        <a:prstGeom prst="ellipse">
          <a:avLst/>
        </a:prstGeom>
        <a:solidFill>
          <a:sysClr val="window" lastClr="FFFFFF">
            <a:lumMod val="75000"/>
          </a:sysClr>
        </a:solidFill>
        <a:ln>
          <a:noFill/>
        </a:ln>
        <a:effectLst/>
      </dgm:spPr>
    </dgm:pt>
    <dgm:pt modelId="{CE879242-077D-473C-A410-681DD8F93085}" type="pres">
      <dgm:prSet presAssocID="{0A25B2D6-B005-4C57-AC56-4A35326D7CD0}" presName="iconRect" presStyleLbl="node1" presStyleIdx="0" presStyleCnt="6"/>
      <dgm:spPr>
        <a:xfrm>
          <a:off x="1122059" y="229553"/>
          <a:ext cx="469785" cy="469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gm:spPr>
      <dgm:extLst>
        <a:ext uri="{E40237B7-FDA0-4F09-8148-C483321AD2D9}">
          <dgm14:cNvPr xmlns:dgm14="http://schemas.microsoft.com/office/drawing/2010/diagram" id="0" name="" descr="Confused Person"/>
        </a:ext>
      </dgm:extLst>
    </dgm:pt>
    <dgm:pt modelId="{DD5496FA-13D9-45B1-9B83-B2A0A0ECD7B2}" type="pres">
      <dgm:prSet presAssocID="{0A25B2D6-B005-4C57-AC56-4A35326D7CD0}" presName="spaceRect" presStyleCnt="0"/>
      <dgm:spPr/>
    </dgm:pt>
    <dgm:pt modelId="{F9A3B5F3-5D05-4912-B4A3-7D342D231BE8}" type="pres">
      <dgm:prSet presAssocID="{0A25B2D6-B005-4C57-AC56-4A35326D7CD0}" presName="textRect" presStyleLbl="revTx" presStyleIdx="0" presStyleCnt="6">
        <dgm:presLayoutVars>
          <dgm:chMax val="1"/>
          <dgm:chPref val="1"/>
        </dgm:presLayoutVars>
      </dgm:prSet>
      <dgm:spPr/>
    </dgm:pt>
    <dgm:pt modelId="{8E0D186F-E4DC-4C4E-B419-0811E9B49DE9}" type="pres">
      <dgm:prSet presAssocID="{EA094882-C52B-419F-BCBF-743741536AD6}" presName="sibTrans" presStyleLbl="sibTrans2D1" presStyleIdx="0" presStyleCnt="0"/>
      <dgm:spPr/>
    </dgm:pt>
    <dgm:pt modelId="{25A917C3-594E-4444-BC78-1E28847E5D76}" type="pres">
      <dgm:prSet presAssocID="{FADB7A83-B1E2-4756-9A17-215E76A76986}" presName="compNode" presStyleCnt="0"/>
      <dgm:spPr/>
    </dgm:pt>
    <dgm:pt modelId="{A4DD5C9E-FCAA-4228-B8DC-4200B5986D9C}" type="pres">
      <dgm:prSet presAssocID="{FADB7A83-B1E2-4756-9A17-215E76A76986}" presName="iconBgRect" presStyleLbl="bgShp" presStyleIdx="1" presStyleCnt="6"/>
      <dgm:spPr>
        <a:xfrm>
          <a:off x="4177399" y="59458"/>
          <a:ext cx="809974" cy="809974"/>
        </a:xfrm>
        <a:prstGeom prst="ellipse">
          <a:avLst/>
        </a:prstGeom>
        <a:solidFill>
          <a:srgbClr val="008000"/>
        </a:solidFill>
        <a:ln>
          <a:noFill/>
        </a:ln>
        <a:effectLst/>
      </dgm:spPr>
    </dgm:pt>
    <dgm:pt modelId="{5985730D-2FC9-44BE-B871-960DE41BC984}" type="pres">
      <dgm:prSet presAssocID="{FADB7A83-B1E2-4756-9A17-215E76A76986}" presName="iconRect" presStyleLbl="node1" presStyleIdx="1" presStyleCnt="6"/>
      <dgm:spPr>
        <a:xfrm>
          <a:off x="4347493" y="229553"/>
          <a:ext cx="469785" cy="469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gm:spPr>
      <dgm:extLst>
        <a:ext uri="{E40237B7-FDA0-4F09-8148-C483321AD2D9}">
          <dgm14:cNvPr xmlns:dgm14="http://schemas.microsoft.com/office/drawing/2010/diagram" id="0" name="" descr="Head with Gears"/>
        </a:ext>
      </dgm:extLst>
    </dgm:pt>
    <dgm:pt modelId="{CAFC63AA-0F7D-4DED-A29D-AF0FEC2E0897}" type="pres">
      <dgm:prSet presAssocID="{FADB7A83-B1E2-4756-9A17-215E76A76986}" presName="spaceRect" presStyleCnt="0"/>
      <dgm:spPr/>
    </dgm:pt>
    <dgm:pt modelId="{01B68CA7-4E9A-466A-9A43-496FE5AA9B5D}" type="pres">
      <dgm:prSet presAssocID="{FADB7A83-B1E2-4756-9A17-215E76A76986}" presName="textRect" presStyleLbl="revTx" presStyleIdx="1" presStyleCnt="6">
        <dgm:presLayoutVars>
          <dgm:chMax val="1"/>
          <dgm:chPref val="1"/>
        </dgm:presLayoutVars>
      </dgm:prSet>
      <dgm:spPr/>
    </dgm:pt>
    <dgm:pt modelId="{39847752-3223-4953-A3C7-4C20893E19C8}" type="pres">
      <dgm:prSet presAssocID="{6D6C82A5-8E67-4240-8640-DCA0FAB58B9F}" presName="sibTrans" presStyleLbl="sibTrans2D1" presStyleIdx="0" presStyleCnt="0"/>
      <dgm:spPr/>
    </dgm:pt>
    <dgm:pt modelId="{8A2B311C-0766-46CB-BC91-2D4E097FA025}" type="pres">
      <dgm:prSet presAssocID="{4B6F971B-8E10-4DF2-94C7-932DEA52CD38}" presName="compNode" presStyleCnt="0"/>
      <dgm:spPr/>
    </dgm:pt>
    <dgm:pt modelId="{0C526110-B265-4E4F-B942-7D1183C7B7BD}" type="pres">
      <dgm:prSet presAssocID="{4B6F971B-8E10-4DF2-94C7-932DEA52CD38}" presName="iconBgRect" presStyleLbl="bgShp" presStyleIdx="2" presStyleCnt="6"/>
      <dgm:spPr>
        <a:xfrm>
          <a:off x="951964" y="1525953"/>
          <a:ext cx="809974" cy="809974"/>
        </a:xfrm>
        <a:prstGeom prst="ellipse">
          <a:avLst/>
        </a:prstGeom>
        <a:solidFill>
          <a:srgbClr val="008000"/>
        </a:solidFill>
        <a:ln>
          <a:noFill/>
        </a:ln>
        <a:effectLst/>
      </dgm:spPr>
    </dgm:pt>
    <dgm:pt modelId="{275A5084-38B7-4005-BFFF-B64489423C5A}" type="pres">
      <dgm:prSet presAssocID="{4B6F971B-8E10-4DF2-94C7-932DEA52CD38}" presName="iconRect" presStyleLbl="node1" presStyleIdx="2" presStyleCnt="6"/>
      <dgm:spPr>
        <a:xfrm>
          <a:off x="1122059" y="1696047"/>
          <a:ext cx="469785" cy="469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gm:spPr>
      <dgm:extLst>
        <a:ext uri="{E40237B7-FDA0-4F09-8148-C483321AD2D9}">
          <dgm14:cNvPr xmlns:dgm14="http://schemas.microsoft.com/office/drawing/2010/diagram" id="0" name="" descr="Scales of Justice"/>
        </a:ext>
      </dgm:extLst>
    </dgm:pt>
    <dgm:pt modelId="{17C6510F-F384-4781-9ABC-28DD2068EF0E}" type="pres">
      <dgm:prSet presAssocID="{4B6F971B-8E10-4DF2-94C7-932DEA52CD38}" presName="spaceRect" presStyleCnt="0"/>
      <dgm:spPr/>
    </dgm:pt>
    <dgm:pt modelId="{52A01664-62C6-4B64-A322-099FEE9AD95A}" type="pres">
      <dgm:prSet presAssocID="{4B6F971B-8E10-4DF2-94C7-932DEA52CD38}" presName="textRect" presStyleLbl="revTx" presStyleIdx="2" presStyleCnt="6">
        <dgm:presLayoutVars>
          <dgm:chMax val="1"/>
          <dgm:chPref val="1"/>
        </dgm:presLayoutVars>
      </dgm:prSet>
      <dgm:spPr/>
    </dgm:pt>
    <dgm:pt modelId="{93F16CD9-8916-4356-BA0A-740392513E0E}" type="pres">
      <dgm:prSet presAssocID="{1CD4D21E-6247-4877-B781-22AB8746DC39}" presName="sibTrans" presStyleLbl="sibTrans2D1" presStyleIdx="0" presStyleCnt="0"/>
      <dgm:spPr/>
    </dgm:pt>
    <dgm:pt modelId="{CCDD8F7B-0936-478C-B6E1-7682DFED71CA}" type="pres">
      <dgm:prSet presAssocID="{46F8E861-579D-4899-AD7C-13247AE5C1D7}" presName="compNode" presStyleCnt="0"/>
      <dgm:spPr/>
    </dgm:pt>
    <dgm:pt modelId="{9B732F69-EDE1-4B4E-8AEB-EF8CD7D889C8}" type="pres">
      <dgm:prSet presAssocID="{46F8E861-579D-4899-AD7C-13247AE5C1D7}" presName="iconBgRect" presStyleLbl="bgShp" presStyleIdx="3" presStyleCnt="6"/>
      <dgm:spPr>
        <a:xfrm>
          <a:off x="4177399" y="1525953"/>
          <a:ext cx="809974" cy="809974"/>
        </a:xfrm>
        <a:prstGeom prst="ellipse">
          <a:avLst/>
        </a:prstGeom>
        <a:solidFill>
          <a:sysClr val="window" lastClr="FFFFFF">
            <a:lumMod val="75000"/>
          </a:sysClr>
        </a:solidFill>
        <a:ln>
          <a:noFill/>
        </a:ln>
        <a:effectLst/>
      </dgm:spPr>
    </dgm:pt>
    <dgm:pt modelId="{78E7856F-A91A-40F7-87AF-83B4DD7D9C43}" type="pres">
      <dgm:prSet presAssocID="{46F8E861-579D-4899-AD7C-13247AE5C1D7}" presName="iconRect" presStyleLbl="node1" presStyleIdx="3" presStyleCnt="6"/>
      <dgm:spPr>
        <a:xfrm>
          <a:off x="4347493" y="1696047"/>
          <a:ext cx="469785" cy="469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gm:spPr>
      <dgm:extLst>
        <a:ext uri="{E40237B7-FDA0-4F09-8148-C483321AD2D9}">
          <dgm14:cNvPr xmlns:dgm14="http://schemas.microsoft.com/office/drawing/2010/diagram" id="0" name="" descr="Question mark"/>
        </a:ext>
      </dgm:extLst>
    </dgm:pt>
    <dgm:pt modelId="{82772733-266B-4917-881B-B70A0B96238D}" type="pres">
      <dgm:prSet presAssocID="{46F8E861-579D-4899-AD7C-13247AE5C1D7}" presName="spaceRect" presStyleCnt="0"/>
      <dgm:spPr/>
    </dgm:pt>
    <dgm:pt modelId="{802649DA-709F-4B9D-B90C-48656C7A418D}" type="pres">
      <dgm:prSet presAssocID="{46F8E861-579D-4899-AD7C-13247AE5C1D7}" presName="textRect" presStyleLbl="revTx" presStyleIdx="3" presStyleCnt="6">
        <dgm:presLayoutVars>
          <dgm:chMax val="1"/>
          <dgm:chPref val="1"/>
        </dgm:presLayoutVars>
      </dgm:prSet>
      <dgm:spPr/>
    </dgm:pt>
    <dgm:pt modelId="{480E79F4-3D24-4758-9FBC-334F955A55BF}" type="pres">
      <dgm:prSet presAssocID="{10F1931F-A877-4F8F-A9AB-4E79298E4AF3}" presName="sibTrans" presStyleLbl="sibTrans2D1" presStyleIdx="0" presStyleCnt="0"/>
      <dgm:spPr/>
    </dgm:pt>
    <dgm:pt modelId="{3F36DAC4-8832-4358-8B6B-7B13463A703F}" type="pres">
      <dgm:prSet presAssocID="{4226168F-899B-4136-A466-CA853EC323FE}" presName="compNode" presStyleCnt="0"/>
      <dgm:spPr/>
    </dgm:pt>
    <dgm:pt modelId="{89683856-FE35-4E4B-BBD5-E47EC6AC1858}" type="pres">
      <dgm:prSet presAssocID="{4226168F-899B-4136-A466-CA853EC323FE}" presName="iconBgRect" presStyleLbl="bgShp" presStyleIdx="4" presStyleCnt="6"/>
      <dgm:spPr>
        <a:xfrm>
          <a:off x="951964" y="2992447"/>
          <a:ext cx="809974" cy="809974"/>
        </a:xfrm>
        <a:prstGeom prst="ellipse">
          <a:avLst/>
        </a:prstGeom>
        <a:solidFill>
          <a:sysClr val="window" lastClr="FFFFFF">
            <a:lumMod val="75000"/>
          </a:sysClr>
        </a:solidFill>
        <a:ln>
          <a:noFill/>
        </a:ln>
        <a:effectLst/>
      </dgm:spPr>
    </dgm:pt>
    <dgm:pt modelId="{DD22C191-33CC-4C03-80A9-0DD3E595C6DE}" type="pres">
      <dgm:prSet presAssocID="{4226168F-899B-4136-A466-CA853EC323FE}" presName="iconRect" presStyleLbl="node1" presStyleIdx="4" presStyleCnt="6"/>
      <dgm:spPr>
        <a:xfrm>
          <a:off x="1122059" y="3162542"/>
          <a:ext cx="469785" cy="4697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gm:spPr>
      <dgm:extLst>
        <a:ext uri="{E40237B7-FDA0-4F09-8148-C483321AD2D9}">
          <dgm14:cNvPr xmlns:dgm14="http://schemas.microsoft.com/office/drawing/2010/diagram" id="0" name="" descr="Board Room"/>
        </a:ext>
      </dgm:extLst>
    </dgm:pt>
    <dgm:pt modelId="{35ED00FF-0924-411D-9F09-1D12429B6600}" type="pres">
      <dgm:prSet presAssocID="{4226168F-899B-4136-A466-CA853EC323FE}" presName="spaceRect" presStyleCnt="0"/>
      <dgm:spPr/>
    </dgm:pt>
    <dgm:pt modelId="{6540DCCE-5460-4F56-B4B7-E901A713DA4F}" type="pres">
      <dgm:prSet presAssocID="{4226168F-899B-4136-A466-CA853EC323FE}" presName="textRect" presStyleLbl="revTx" presStyleIdx="4" presStyleCnt="6">
        <dgm:presLayoutVars>
          <dgm:chMax val="1"/>
          <dgm:chPref val="1"/>
        </dgm:presLayoutVars>
      </dgm:prSet>
      <dgm:spPr/>
    </dgm:pt>
    <dgm:pt modelId="{85C059B8-0013-478F-8D4B-5BB3FF1829E4}" type="pres">
      <dgm:prSet presAssocID="{1D198A6C-EE00-4E40-90D5-FACA7F97175B}" presName="sibTrans" presStyleLbl="sibTrans2D1" presStyleIdx="0" presStyleCnt="0"/>
      <dgm:spPr/>
    </dgm:pt>
    <dgm:pt modelId="{4127BBFB-D991-4385-BA26-788E49B39990}" type="pres">
      <dgm:prSet presAssocID="{BF03F194-4FFC-42D5-B5D0-505C2F100437}" presName="compNode" presStyleCnt="0"/>
      <dgm:spPr/>
    </dgm:pt>
    <dgm:pt modelId="{7F63F575-D7FD-453F-B27D-99F3D2667743}" type="pres">
      <dgm:prSet presAssocID="{BF03F194-4FFC-42D5-B5D0-505C2F100437}" presName="iconBgRect" presStyleLbl="bgShp" presStyleIdx="5" presStyleCnt="6"/>
      <dgm:spPr>
        <a:xfrm>
          <a:off x="4177399" y="2992447"/>
          <a:ext cx="809974" cy="809974"/>
        </a:xfrm>
        <a:prstGeom prst="ellipse">
          <a:avLst/>
        </a:prstGeom>
        <a:solidFill>
          <a:srgbClr val="008000"/>
        </a:solidFill>
        <a:ln>
          <a:noFill/>
        </a:ln>
        <a:effectLst/>
      </dgm:spPr>
    </dgm:pt>
    <dgm:pt modelId="{420798E8-9FE1-490C-AB63-F5788A6A1326}" type="pres">
      <dgm:prSet presAssocID="{BF03F194-4FFC-42D5-B5D0-505C2F100437}" presName="iconRect" presStyleLbl="node1" presStyleIdx="5" presStyleCnt="6"/>
      <dgm:spPr>
        <a:xfrm>
          <a:off x="4347493" y="3162542"/>
          <a:ext cx="469785" cy="4697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gm:spPr>
      <dgm:extLst>
        <a:ext uri="{E40237B7-FDA0-4F09-8148-C483321AD2D9}">
          <dgm14:cNvPr xmlns:dgm14="http://schemas.microsoft.com/office/drawing/2010/diagram" id="0" name="" descr="Paperclip"/>
        </a:ext>
      </dgm:extLst>
    </dgm:pt>
    <dgm:pt modelId="{FF56FF0A-B601-4602-B164-1D5B84D828ED}" type="pres">
      <dgm:prSet presAssocID="{BF03F194-4FFC-42D5-B5D0-505C2F100437}" presName="spaceRect" presStyleCnt="0"/>
      <dgm:spPr/>
    </dgm:pt>
    <dgm:pt modelId="{1BF49B2A-C7DC-423B-937A-A5689F93D3E9}" type="pres">
      <dgm:prSet presAssocID="{BF03F194-4FFC-42D5-B5D0-505C2F100437}" presName="textRect" presStyleLbl="revTx" presStyleIdx="5" presStyleCnt="6">
        <dgm:presLayoutVars>
          <dgm:chMax val="1"/>
          <dgm:chPref val="1"/>
        </dgm:presLayoutVars>
      </dgm:prSet>
      <dgm:spPr/>
    </dgm:pt>
  </dgm:ptLst>
  <dgm:cxnLst>
    <dgm:cxn modelId="{2F031F18-BD9A-4034-9BEB-7D4444F73592}" srcId="{3FD9E8AC-25F6-42E5-BD50-1A48BB50CB86}" destId="{4226168F-899B-4136-A466-CA853EC323FE}" srcOrd="4" destOrd="0" parTransId="{D14EF6CB-ABF1-4839-B6E1-736B034F61C8}" sibTransId="{1D198A6C-EE00-4E40-90D5-FACA7F97175B}"/>
    <dgm:cxn modelId="{A7B9122D-F26D-41CE-A990-F61181F6F21E}" srcId="{3FD9E8AC-25F6-42E5-BD50-1A48BB50CB86}" destId="{BF03F194-4FFC-42D5-B5D0-505C2F100437}" srcOrd="5" destOrd="0" parTransId="{387AB5E0-F9FE-4481-8C08-580E961678BE}" sibTransId="{ABEF74D7-1AA9-49B5-AF35-47B9DD0DF8F3}"/>
    <dgm:cxn modelId="{64E86030-39A4-4E05-951E-254DB3806D8C}" type="presOf" srcId="{3FD9E8AC-25F6-42E5-BD50-1A48BB50CB86}" destId="{245DCC1F-D20C-42FF-9C21-5309EF516C26}" srcOrd="0" destOrd="0" presId="urn:microsoft.com/office/officeart/2018/2/layout/IconCircleList"/>
    <dgm:cxn modelId="{01C20631-FE44-4993-B8EA-8B7D27F9EB4B}" type="presOf" srcId="{EA094882-C52B-419F-BCBF-743741536AD6}" destId="{8E0D186F-E4DC-4C4E-B419-0811E9B49DE9}" srcOrd="0" destOrd="0" presId="urn:microsoft.com/office/officeart/2018/2/layout/IconCircleList"/>
    <dgm:cxn modelId="{EDC01532-F39D-4309-889D-BF905A5C4E28}" type="presOf" srcId="{1CD4D21E-6247-4877-B781-22AB8746DC39}" destId="{93F16CD9-8916-4356-BA0A-740392513E0E}" srcOrd="0" destOrd="0" presId="urn:microsoft.com/office/officeart/2018/2/layout/IconCircleList"/>
    <dgm:cxn modelId="{FF097D39-1DC4-432A-889D-3F337CDE2118}" srcId="{3FD9E8AC-25F6-42E5-BD50-1A48BB50CB86}" destId="{FADB7A83-B1E2-4756-9A17-215E76A76986}" srcOrd="1" destOrd="0" parTransId="{12D52057-297D-464E-A558-54532E45F160}" sibTransId="{6D6C82A5-8E67-4240-8640-DCA0FAB58B9F}"/>
    <dgm:cxn modelId="{821F893D-946E-474A-831D-7CDEDB96E9F5}" type="presOf" srcId="{BF03F194-4FFC-42D5-B5D0-505C2F100437}" destId="{1BF49B2A-C7DC-423B-937A-A5689F93D3E9}" srcOrd="0" destOrd="0" presId="urn:microsoft.com/office/officeart/2018/2/layout/IconCircleList"/>
    <dgm:cxn modelId="{E927F85F-1BD7-4D61-B0D2-5E093B5AC806}" type="presOf" srcId="{FADB7A83-B1E2-4756-9A17-215E76A76986}" destId="{01B68CA7-4E9A-466A-9A43-496FE5AA9B5D}" srcOrd="0" destOrd="0" presId="urn:microsoft.com/office/officeart/2018/2/layout/IconCircleList"/>
    <dgm:cxn modelId="{70D6F963-38F3-4ADE-9B01-EF29FEEFECE9}" srcId="{3FD9E8AC-25F6-42E5-BD50-1A48BB50CB86}" destId="{0A25B2D6-B005-4C57-AC56-4A35326D7CD0}" srcOrd="0" destOrd="0" parTransId="{E7940D53-4337-42A6-B776-711D3C10B784}" sibTransId="{EA094882-C52B-419F-BCBF-743741536AD6}"/>
    <dgm:cxn modelId="{A7D5F566-81FB-415F-86EF-2BCEA0DDF41F}" srcId="{3FD9E8AC-25F6-42E5-BD50-1A48BB50CB86}" destId="{46F8E861-579D-4899-AD7C-13247AE5C1D7}" srcOrd="3" destOrd="0" parTransId="{DEB27860-B679-4C8E-9FB5-303DCBFCE16A}" sibTransId="{10F1931F-A877-4F8F-A9AB-4E79298E4AF3}"/>
    <dgm:cxn modelId="{F9FC2F52-D5CA-44BF-991A-1FAD1477BF80}" type="presOf" srcId="{6D6C82A5-8E67-4240-8640-DCA0FAB58B9F}" destId="{39847752-3223-4953-A3C7-4C20893E19C8}" srcOrd="0" destOrd="0" presId="urn:microsoft.com/office/officeart/2018/2/layout/IconCircleList"/>
    <dgm:cxn modelId="{D35AFC58-8AE7-4FDA-B651-660AE761BD04}" type="presOf" srcId="{4B6F971B-8E10-4DF2-94C7-932DEA52CD38}" destId="{52A01664-62C6-4B64-A322-099FEE9AD95A}" srcOrd="0" destOrd="0" presId="urn:microsoft.com/office/officeart/2018/2/layout/IconCircleList"/>
    <dgm:cxn modelId="{B1870E7B-8EDD-44C5-9AC6-1A7F64CDF414}" type="presOf" srcId="{1D198A6C-EE00-4E40-90D5-FACA7F97175B}" destId="{85C059B8-0013-478F-8D4B-5BB3FF1829E4}" srcOrd="0" destOrd="0" presId="urn:microsoft.com/office/officeart/2018/2/layout/IconCircleList"/>
    <dgm:cxn modelId="{A958BE7E-11A3-44F8-BB73-5FF2A5C17A5F}" type="presOf" srcId="{4226168F-899B-4136-A466-CA853EC323FE}" destId="{6540DCCE-5460-4F56-B4B7-E901A713DA4F}" srcOrd="0" destOrd="0" presId="urn:microsoft.com/office/officeart/2018/2/layout/IconCircleList"/>
    <dgm:cxn modelId="{712DD49C-1038-4E21-8595-330CA4C75B4C}" type="presOf" srcId="{10F1931F-A877-4F8F-A9AB-4E79298E4AF3}" destId="{480E79F4-3D24-4758-9FBC-334F955A55BF}" srcOrd="0" destOrd="0" presId="urn:microsoft.com/office/officeart/2018/2/layout/IconCircleList"/>
    <dgm:cxn modelId="{8B6B13B5-C0E6-4D19-964F-CB609BF31091}" srcId="{3FD9E8AC-25F6-42E5-BD50-1A48BB50CB86}" destId="{4B6F971B-8E10-4DF2-94C7-932DEA52CD38}" srcOrd="2" destOrd="0" parTransId="{57AAD692-122D-420A-82C6-34279490EC9E}" sibTransId="{1CD4D21E-6247-4877-B781-22AB8746DC39}"/>
    <dgm:cxn modelId="{9B0B23C3-E7C3-4F6C-B6C1-C1F23AB39BD0}" type="presOf" srcId="{0A25B2D6-B005-4C57-AC56-4A35326D7CD0}" destId="{F9A3B5F3-5D05-4912-B4A3-7D342D231BE8}" srcOrd="0" destOrd="0" presId="urn:microsoft.com/office/officeart/2018/2/layout/IconCircleList"/>
    <dgm:cxn modelId="{2AEE0BCE-9E02-4276-A0D9-077F9AE03C7B}" type="presOf" srcId="{46F8E861-579D-4899-AD7C-13247AE5C1D7}" destId="{802649DA-709F-4B9D-B90C-48656C7A418D}" srcOrd="0" destOrd="0" presId="urn:microsoft.com/office/officeart/2018/2/layout/IconCircleList"/>
    <dgm:cxn modelId="{46FEA372-D50E-4C30-A4B0-398837B62053}" type="presParOf" srcId="{245DCC1F-D20C-42FF-9C21-5309EF516C26}" destId="{E7E0470E-095B-4378-8204-D8DE1467FDAE}" srcOrd="0" destOrd="0" presId="urn:microsoft.com/office/officeart/2018/2/layout/IconCircleList"/>
    <dgm:cxn modelId="{DAE30EAB-9FFD-4B24-8263-B2AEFD7B68D3}" type="presParOf" srcId="{E7E0470E-095B-4378-8204-D8DE1467FDAE}" destId="{63A97445-5CEC-4C59-A9AB-7AFE9FFD185B}" srcOrd="0" destOrd="0" presId="urn:microsoft.com/office/officeart/2018/2/layout/IconCircleList"/>
    <dgm:cxn modelId="{18F70AE0-F149-4C0D-ACC6-E1F121317927}" type="presParOf" srcId="{63A97445-5CEC-4C59-A9AB-7AFE9FFD185B}" destId="{EAF9E887-FEB4-478D-B360-EDFDBA976E3A}" srcOrd="0" destOrd="0" presId="urn:microsoft.com/office/officeart/2018/2/layout/IconCircleList"/>
    <dgm:cxn modelId="{CA633AD2-86AA-448F-9582-4292B5CEF5E8}" type="presParOf" srcId="{63A97445-5CEC-4C59-A9AB-7AFE9FFD185B}" destId="{CE879242-077D-473C-A410-681DD8F93085}" srcOrd="1" destOrd="0" presId="urn:microsoft.com/office/officeart/2018/2/layout/IconCircleList"/>
    <dgm:cxn modelId="{4B4A07D4-D0B4-4E6B-893B-6C98BE64CDBC}" type="presParOf" srcId="{63A97445-5CEC-4C59-A9AB-7AFE9FFD185B}" destId="{DD5496FA-13D9-45B1-9B83-B2A0A0ECD7B2}" srcOrd="2" destOrd="0" presId="urn:microsoft.com/office/officeart/2018/2/layout/IconCircleList"/>
    <dgm:cxn modelId="{B57AFE0D-B79F-46B7-BC61-48605199D60D}" type="presParOf" srcId="{63A97445-5CEC-4C59-A9AB-7AFE9FFD185B}" destId="{F9A3B5F3-5D05-4912-B4A3-7D342D231BE8}" srcOrd="3" destOrd="0" presId="urn:microsoft.com/office/officeart/2018/2/layout/IconCircleList"/>
    <dgm:cxn modelId="{44946A8E-C6F7-471D-B797-8CC6BCFACB9B}" type="presParOf" srcId="{E7E0470E-095B-4378-8204-D8DE1467FDAE}" destId="{8E0D186F-E4DC-4C4E-B419-0811E9B49DE9}" srcOrd="1" destOrd="0" presId="urn:microsoft.com/office/officeart/2018/2/layout/IconCircleList"/>
    <dgm:cxn modelId="{FDA2C423-8438-4B5F-AF18-AAF206A0FDF3}" type="presParOf" srcId="{E7E0470E-095B-4378-8204-D8DE1467FDAE}" destId="{25A917C3-594E-4444-BC78-1E28847E5D76}" srcOrd="2" destOrd="0" presId="urn:microsoft.com/office/officeart/2018/2/layout/IconCircleList"/>
    <dgm:cxn modelId="{666046A6-C01A-4A08-BD75-DDE49EB78E4B}" type="presParOf" srcId="{25A917C3-594E-4444-BC78-1E28847E5D76}" destId="{A4DD5C9E-FCAA-4228-B8DC-4200B5986D9C}" srcOrd="0" destOrd="0" presId="urn:microsoft.com/office/officeart/2018/2/layout/IconCircleList"/>
    <dgm:cxn modelId="{C43B1A03-9C8B-4A7C-9A1F-7B233D20B9CF}" type="presParOf" srcId="{25A917C3-594E-4444-BC78-1E28847E5D76}" destId="{5985730D-2FC9-44BE-B871-960DE41BC984}" srcOrd="1" destOrd="0" presId="urn:microsoft.com/office/officeart/2018/2/layout/IconCircleList"/>
    <dgm:cxn modelId="{4C77144D-0DE0-439C-84B2-80D6920AE7E1}" type="presParOf" srcId="{25A917C3-594E-4444-BC78-1E28847E5D76}" destId="{CAFC63AA-0F7D-4DED-A29D-AF0FEC2E0897}" srcOrd="2" destOrd="0" presId="urn:microsoft.com/office/officeart/2018/2/layout/IconCircleList"/>
    <dgm:cxn modelId="{76F561B4-B5A3-4F14-8377-B41ECC74CC93}" type="presParOf" srcId="{25A917C3-594E-4444-BC78-1E28847E5D76}" destId="{01B68CA7-4E9A-466A-9A43-496FE5AA9B5D}" srcOrd="3" destOrd="0" presId="urn:microsoft.com/office/officeart/2018/2/layout/IconCircleList"/>
    <dgm:cxn modelId="{E7CF8018-FD69-4459-A008-0481DC4C164B}" type="presParOf" srcId="{E7E0470E-095B-4378-8204-D8DE1467FDAE}" destId="{39847752-3223-4953-A3C7-4C20893E19C8}" srcOrd="3" destOrd="0" presId="urn:microsoft.com/office/officeart/2018/2/layout/IconCircleList"/>
    <dgm:cxn modelId="{70AE31E7-193A-4A9E-B881-4009694D3988}" type="presParOf" srcId="{E7E0470E-095B-4378-8204-D8DE1467FDAE}" destId="{8A2B311C-0766-46CB-BC91-2D4E097FA025}" srcOrd="4" destOrd="0" presId="urn:microsoft.com/office/officeart/2018/2/layout/IconCircleList"/>
    <dgm:cxn modelId="{52810D79-E455-4055-8136-EC015B6DD942}" type="presParOf" srcId="{8A2B311C-0766-46CB-BC91-2D4E097FA025}" destId="{0C526110-B265-4E4F-B942-7D1183C7B7BD}" srcOrd="0" destOrd="0" presId="urn:microsoft.com/office/officeart/2018/2/layout/IconCircleList"/>
    <dgm:cxn modelId="{6A808CBE-6D15-4807-83A0-CB68F24EDEE5}" type="presParOf" srcId="{8A2B311C-0766-46CB-BC91-2D4E097FA025}" destId="{275A5084-38B7-4005-BFFF-B64489423C5A}" srcOrd="1" destOrd="0" presId="urn:microsoft.com/office/officeart/2018/2/layout/IconCircleList"/>
    <dgm:cxn modelId="{D16D2639-0DCD-4C24-AA3D-9A4096F6C008}" type="presParOf" srcId="{8A2B311C-0766-46CB-BC91-2D4E097FA025}" destId="{17C6510F-F384-4781-9ABC-28DD2068EF0E}" srcOrd="2" destOrd="0" presId="urn:microsoft.com/office/officeart/2018/2/layout/IconCircleList"/>
    <dgm:cxn modelId="{2BC7023F-5A17-4261-AB12-D5DC84A5B02F}" type="presParOf" srcId="{8A2B311C-0766-46CB-BC91-2D4E097FA025}" destId="{52A01664-62C6-4B64-A322-099FEE9AD95A}" srcOrd="3" destOrd="0" presId="urn:microsoft.com/office/officeart/2018/2/layout/IconCircleList"/>
    <dgm:cxn modelId="{10BE0B77-EBC3-4A6A-A279-A7FE6E454AAE}" type="presParOf" srcId="{E7E0470E-095B-4378-8204-D8DE1467FDAE}" destId="{93F16CD9-8916-4356-BA0A-740392513E0E}" srcOrd="5" destOrd="0" presId="urn:microsoft.com/office/officeart/2018/2/layout/IconCircleList"/>
    <dgm:cxn modelId="{6C7B2984-9D4A-4C33-8249-082E1910D56F}" type="presParOf" srcId="{E7E0470E-095B-4378-8204-D8DE1467FDAE}" destId="{CCDD8F7B-0936-478C-B6E1-7682DFED71CA}" srcOrd="6" destOrd="0" presId="urn:microsoft.com/office/officeart/2018/2/layout/IconCircleList"/>
    <dgm:cxn modelId="{5A15CFEE-1DEC-429F-A4A7-2ED8233D43AB}" type="presParOf" srcId="{CCDD8F7B-0936-478C-B6E1-7682DFED71CA}" destId="{9B732F69-EDE1-4B4E-8AEB-EF8CD7D889C8}" srcOrd="0" destOrd="0" presId="urn:microsoft.com/office/officeart/2018/2/layout/IconCircleList"/>
    <dgm:cxn modelId="{AB28428F-19B1-4FBD-BE51-CECD15099D2D}" type="presParOf" srcId="{CCDD8F7B-0936-478C-B6E1-7682DFED71CA}" destId="{78E7856F-A91A-40F7-87AF-83B4DD7D9C43}" srcOrd="1" destOrd="0" presId="urn:microsoft.com/office/officeart/2018/2/layout/IconCircleList"/>
    <dgm:cxn modelId="{9917F0B9-ABBF-4AF4-A24D-ECD9BCD82388}" type="presParOf" srcId="{CCDD8F7B-0936-478C-B6E1-7682DFED71CA}" destId="{82772733-266B-4917-881B-B70A0B96238D}" srcOrd="2" destOrd="0" presId="urn:microsoft.com/office/officeart/2018/2/layout/IconCircleList"/>
    <dgm:cxn modelId="{84B97AAC-B12B-44DC-B600-7573F3355635}" type="presParOf" srcId="{CCDD8F7B-0936-478C-B6E1-7682DFED71CA}" destId="{802649DA-709F-4B9D-B90C-48656C7A418D}" srcOrd="3" destOrd="0" presId="urn:microsoft.com/office/officeart/2018/2/layout/IconCircleList"/>
    <dgm:cxn modelId="{6DA41380-1221-4FB4-BE93-4955640D6CDC}" type="presParOf" srcId="{E7E0470E-095B-4378-8204-D8DE1467FDAE}" destId="{480E79F4-3D24-4758-9FBC-334F955A55BF}" srcOrd="7" destOrd="0" presId="urn:microsoft.com/office/officeart/2018/2/layout/IconCircleList"/>
    <dgm:cxn modelId="{29F2BC1C-8A79-4D03-A0C8-7F89115F46EB}" type="presParOf" srcId="{E7E0470E-095B-4378-8204-D8DE1467FDAE}" destId="{3F36DAC4-8832-4358-8B6B-7B13463A703F}" srcOrd="8" destOrd="0" presId="urn:microsoft.com/office/officeart/2018/2/layout/IconCircleList"/>
    <dgm:cxn modelId="{71E1EC24-AB17-40D9-A87A-9AB95AD0910C}" type="presParOf" srcId="{3F36DAC4-8832-4358-8B6B-7B13463A703F}" destId="{89683856-FE35-4E4B-BBD5-E47EC6AC1858}" srcOrd="0" destOrd="0" presId="urn:microsoft.com/office/officeart/2018/2/layout/IconCircleList"/>
    <dgm:cxn modelId="{9C812611-DA43-4435-9040-C1604C48344A}" type="presParOf" srcId="{3F36DAC4-8832-4358-8B6B-7B13463A703F}" destId="{DD22C191-33CC-4C03-80A9-0DD3E595C6DE}" srcOrd="1" destOrd="0" presId="urn:microsoft.com/office/officeart/2018/2/layout/IconCircleList"/>
    <dgm:cxn modelId="{9AEA698C-0A00-4930-B256-724D81E07737}" type="presParOf" srcId="{3F36DAC4-8832-4358-8B6B-7B13463A703F}" destId="{35ED00FF-0924-411D-9F09-1D12429B6600}" srcOrd="2" destOrd="0" presId="urn:microsoft.com/office/officeart/2018/2/layout/IconCircleList"/>
    <dgm:cxn modelId="{C1ABDD59-B55B-4B69-9BF1-DB516ED23B25}" type="presParOf" srcId="{3F36DAC4-8832-4358-8B6B-7B13463A703F}" destId="{6540DCCE-5460-4F56-B4B7-E901A713DA4F}" srcOrd="3" destOrd="0" presId="urn:microsoft.com/office/officeart/2018/2/layout/IconCircleList"/>
    <dgm:cxn modelId="{7EBDBD35-DF86-4683-84CF-787AC551353E}" type="presParOf" srcId="{E7E0470E-095B-4378-8204-D8DE1467FDAE}" destId="{85C059B8-0013-478F-8D4B-5BB3FF1829E4}" srcOrd="9" destOrd="0" presId="urn:microsoft.com/office/officeart/2018/2/layout/IconCircleList"/>
    <dgm:cxn modelId="{B1E7A9A6-5211-4125-A50D-85B23E9BF83A}" type="presParOf" srcId="{E7E0470E-095B-4378-8204-D8DE1467FDAE}" destId="{4127BBFB-D991-4385-BA26-788E49B39990}" srcOrd="10" destOrd="0" presId="urn:microsoft.com/office/officeart/2018/2/layout/IconCircleList"/>
    <dgm:cxn modelId="{EDDB43CB-3A1A-4ABF-B4D0-139FDEAC864C}" type="presParOf" srcId="{4127BBFB-D991-4385-BA26-788E49B39990}" destId="{7F63F575-D7FD-453F-B27D-99F3D2667743}" srcOrd="0" destOrd="0" presId="urn:microsoft.com/office/officeart/2018/2/layout/IconCircleList"/>
    <dgm:cxn modelId="{7BC8695C-D25C-478E-93CF-385692F630C2}" type="presParOf" srcId="{4127BBFB-D991-4385-BA26-788E49B39990}" destId="{420798E8-9FE1-490C-AB63-F5788A6A1326}" srcOrd="1" destOrd="0" presId="urn:microsoft.com/office/officeart/2018/2/layout/IconCircleList"/>
    <dgm:cxn modelId="{4C308587-B93E-417F-A03B-6C14A2A96A71}" type="presParOf" srcId="{4127BBFB-D991-4385-BA26-788E49B39990}" destId="{FF56FF0A-B601-4602-B164-1D5B84D828ED}" srcOrd="2" destOrd="0" presId="urn:microsoft.com/office/officeart/2018/2/layout/IconCircleList"/>
    <dgm:cxn modelId="{4F275E4E-0D1F-4864-9420-F81BF24DEEF3}" type="presParOf" srcId="{4127BBFB-D991-4385-BA26-788E49B39990}" destId="{1BF49B2A-C7DC-423B-937A-A5689F93D3E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9E887-FEB4-478D-B360-EDFDBA976E3A}">
      <dsp:nvSpPr>
        <dsp:cNvPr id="0" name=""/>
        <dsp:cNvSpPr/>
      </dsp:nvSpPr>
      <dsp:spPr>
        <a:xfrm>
          <a:off x="82613" y="814348"/>
          <a:ext cx="897246" cy="897246"/>
        </a:xfrm>
        <a:prstGeom prst="ellipse">
          <a:avLst/>
        </a:prstGeom>
        <a:solidFill>
          <a:sysClr val="window" lastClr="FFFFFF">
            <a:lumMod val="75000"/>
          </a:sysClr>
        </a:solidFill>
        <a:ln>
          <a:noFill/>
        </a:ln>
        <a:effectLst/>
      </dsp:spPr>
      <dsp:style>
        <a:lnRef idx="0">
          <a:scrgbClr r="0" g="0" b="0"/>
        </a:lnRef>
        <a:fillRef idx="1">
          <a:scrgbClr r="0" g="0" b="0"/>
        </a:fillRef>
        <a:effectRef idx="0">
          <a:scrgbClr r="0" g="0" b="0"/>
        </a:effectRef>
        <a:fontRef idx="minor"/>
      </dsp:style>
    </dsp:sp>
    <dsp:sp modelId="{CE879242-077D-473C-A410-681DD8F93085}">
      <dsp:nvSpPr>
        <dsp:cNvPr id="0" name=""/>
        <dsp:cNvSpPr/>
      </dsp:nvSpPr>
      <dsp:spPr>
        <a:xfrm>
          <a:off x="271034" y="100277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A3B5F3-5D05-4912-B4A3-7D342D231BE8}">
      <dsp:nvSpPr>
        <dsp:cNvPr id="0" name=""/>
        <dsp:cNvSpPr/>
      </dsp:nvSpPr>
      <dsp:spPr>
        <a:xfrm>
          <a:off x="1172126" y="81434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rgbClr val="000000"/>
              </a:solidFill>
              <a:latin typeface="Franklin Gothic Book" panose="020B0503020102020204"/>
              <a:ea typeface="+mn-ea"/>
              <a:cs typeface="Arial" panose="020B0604020202020204" pitchFamily="34" charset="0"/>
            </a:rPr>
            <a:t>This exercise will be held in an open, low-stress, no-fault environment.</a:t>
          </a:r>
        </a:p>
      </dsp:txBody>
      <dsp:txXfrm>
        <a:off x="1172126" y="814348"/>
        <a:ext cx="2114937" cy="897246"/>
      </dsp:txXfrm>
    </dsp:sp>
    <dsp:sp modelId="{A4DD5C9E-FCAA-4228-B8DC-4200B5986D9C}">
      <dsp:nvSpPr>
        <dsp:cNvPr id="0" name=""/>
        <dsp:cNvSpPr/>
      </dsp:nvSpPr>
      <dsp:spPr>
        <a:xfrm>
          <a:off x="3655575" y="814348"/>
          <a:ext cx="897246" cy="897246"/>
        </a:xfrm>
        <a:prstGeom prst="ellipse">
          <a:avLst/>
        </a:prstGeom>
        <a:solidFill>
          <a:srgbClr val="008000"/>
        </a:solidFill>
        <a:ln>
          <a:noFill/>
        </a:ln>
        <a:effectLst/>
      </dsp:spPr>
      <dsp:style>
        <a:lnRef idx="0">
          <a:scrgbClr r="0" g="0" b="0"/>
        </a:lnRef>
        <a:fillRef idx="1">
          <a:scrgbClr r="0" g="0" b="0"/>
        </a:fillRef>
        <a:effectRef idx="0">
          <a:scrgbClr r="0" g="0" b="0"/>
        </a:effectRef>
        <a:fontRef idx="minor"/>
      </dsp:style>
    </dsp:sp>
    <dsp:sp modelId="{5985730D-2FC9-44BE-B871-960DE41BC984}">
      <dsp:nvSpPr>
        <dsp:cNvPr id="0" name=""/>
        <dsp:cNvSpPr/>
      </dsp:nvSpPr>
      <dsp:spPr>
        <a:xfrm>
          <a:off x="3843996" y="100277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B68CA7-4E9A-466A-9A43-496FE5AA9B5D}">
      <dsp:nvSpPr>
        <dsp:cNvPr id="0" name=""/>
        <dsp:cNvSpPr/>
      </dsp:nvSpPr>
      <dsp:spPr>
        <a:xfrm>
          <a:off x="4745088" y="81434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rgbClr val="000000"/>
              </a:solidFill>
              <a:latin typeface="Franklin Gothic Book" panose="020B0503020102020204"/>
              <a:ea typeface="+mn-ea"/>
              <a:cs typeface="Arial" panose="020B0604020202020204" pitchFamily="34" charset="0"/>
            </a:rPr>
            <a:t>Responses based on knowledge of current plans and capabilities.</a:t>
          </a:r>
        </a:p>
      </dsp:txBody>
      <dsp:txXfrm>
        <a:off x="4745088" y="814348"/>
        <a:ext cx="2114937" cy="897246"/>
      </dsp:txXfrm>
    </dsp:sp>
    <dsp:sp modelId="{0C526110-B265-4E4F-B942-7D1183C7B7BD}">
      <dsp:nvSpPr>
        <dsp:cNvPr id="0" name=""/>
        <dsp:cNvSpPr/>
      </dsp:nvSpPr>
      <dsp:spPr>
        <a:xfrm>
          <a:off x="7228536" y="814348"/>
          <a:ext cx="897246" cy="897246"/>
        </a:xfrm>
        <a:prstGeom prst="ellipse">
          <a:avLst/>
        </a:prstGeom>
        <a:solidFill>
          <a:srgbClr val="008000"/>
        </a:solidFill>
        <a:ln>
          <a:noFill/>
        </a:ln>
        <a:effectLst/>
      </dsp:spPr>
      <dsp:style>
        <a:lnRef idx="0">
          <a:scrgbClr r="0" g="0" b="0"/>
        </a:lnRef>
        <a:fillRef idx="1">
          <a:scrgbClr r="0" g="0" b="0"/>
        </a:fillRef>
        <a:effectRef idx="0">
          <a:scrgbClr r="0" g="0" b="0"/>
        </a:effectRef>
        <a:fontRef idx="minor"/>
      </dsp:style>
    </dsp:sp>
    <dsp:sp modelId="{275A5084-38B7-4005-BFFF-B64489423C5A}">
      <dsp:nvSpPr>
        <dsp:cNvPr id="0" name=""/>
        <dsp:cNvSpPr/>
      </dsp:nvSpPr>
      <dsp:spPr>
        <a:xfrm>
          <a:off x="7416958" y="100277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A01664-62C6-4B64-A322-099FEE9AD95A}">
      <dsp:nvSpPr>
        <dsp:cNvPr id="0" name=""/>
        <dsp:cNvSpPr/>
      </dsp:nvSpPr>
      <dsp:spPr>
        <a:xfrm>
          <a:off x="8318049" y="81434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rgbClr val="000000"/>
              </a:solidFill>
              <a:latin typeface="Franklin Gothic Book" panose="020B0503020102020204"/>
              <a:ea typeface="+mn-ea"/>
              <a:cs typeface="Arial" panose="020B0604020202020204" pitchFamily="34" charset="0"/>
            </a:rPr>
            <a:t>Exercise-based decisions are not precedent setting.</a:t>
          </a:r>
        </a:p>
      </dsp:txBody>
      <dsp:txXfrm>
        <a:off x="8318049" y="814348"/>
        <a:ext cx="2114937" cy="897246"/>
      </dsp:txXfrm>
    </dsp:sp>
    <dsp:sp modelId="{9B732F69-EDE1-4B4E-8AEB-EF8CD7D889C8}">
      <dsp:nvSpPr>
        <dsp:cNvPr id="0" name=""/>
        <dsp:cNvSpPr/>
      </dsp:nvSpPr>
      <dsp:spPr>
        <a:xfrm>
          <a:off x="82613" y="2412730"/>
          <a:ext cx="897246" cy="897246"/>
        </a:xfrm>
        <a:prstGeom prst="ellipse">
          <a:avLst/>
        </a:prstGeom>
        <a:solidFill>
          <a:sysClr val="window" lastClr="FFFFFF">
            <a:lumMod val="75000"/>
          </a:sysClr>
        </a:solidFill>
        <a:ln>
          <a:noFill/>
        </a:ln>
        <a:effectLst/>
      </dsp:spPr>
      <dsp:style>
        <a:lnRef idx="0">
          <a:scrgbClr r="0" g="0" b="0"/>
        </a:lnRef>
        <a:fillRef idx="1">
          <a:scrgbClr r="0" g="0" b="0"/>
        </a:fillRef>
        <a:effectRef idx="0">
          <a:scrgbClr r="0" g="0" b="0"/>
        </a:effectRef>
        <a:fontRef idx="minor"/>
      </dsp:style>
    </dsp:sp>
    <dsp:sp modelId="{78E7856F-A91A-40F7-87AF-83B4DD7D9C43}">
      <dsp:nvSpPr>
        <dsp:cNvPr id="0" name=""/>
        <dsp:cNvSpPr/>
      </dsp:nvSpPr>
      <dsp:spPr>
        <a:xfrm>
          <a:off x="271034" y="2601151"/>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649DA-709F-4B9D-B90C-48656C7A418D}">
      <dsp:nvSpPr>
        <dsp:cNvPr id="0" name=""/>
        <dsp:cNvSpPr/>
      </dsp:nvSpPr>
      <dsp:spPr>
        <a:xfrm>
          <a:off x="1172126" y="241273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rgbClr val="000000"/>
              </a:solidFill>
              <a:latin typeface="Franklin Gothic Book" panose="020B0503020102020204"/>
              <a:ea typeface="+mn-ea"/>
              <a:cs typeface="Arial" panose="020B0604020202020204" pitchFamily="34" charset="0"/>
            </a:rPr>
            <a:t>Problem-solving efforts should be the focus.</a:t>
          </a:r>
        </a:p>
      </dsp:txBody>
      <dsp:txXfrm>
        <a:off x="1172126" y="2412730"/>
        <a:ext cx="2114937" cy="897246"/>
      </dsp:txXfrm>
    </dsp:sp>
    <dsp:sp modelId="{89683856-FE35-4E4B-BBD5-E47EC6AC1858}">
      <dsp:nvSpPr>
        <dsp:cNvPr id="0" name=""/>
        <dsp:cNvSpPr/>
      </dsp:nvSpPr>
      <dsp:spPr>
        <a:xfrm>
          <a:off x="3655575" y="2412730"/>
          <a:ext cx="897246" cy="897246"/>
        </a:xfrm>
        <a:prstGeom prst="ellipse">
          <a:avLst/>
        </a:prstGeom>
        <a:solidFill>
          <a:sysClr val="window" lastClr="FFFFFF">
            <a:lumMod val="75000"/>
          </a:sysClr>
        </a:solidFill>
        <a:ln>
          <a:noFill/>
        </a:ln>
        <a:effectLst/>
      </dsp:spPr>
      <dsp:style>
        <a:lnRef idx="0">
          <a:scrgbClr r="0" g="0" b="0"/>
        </a:lnRef>
        <a:fillRef idx="1">
          <a:scrgbClr r="0" g="0" b="0"/>
        </a:fillRef>
        <a:effectRef idx="0">
          <a:scrgbClr r="0" g="0" b="0"/>
        </a:effectRef>
        <a:fontRef idx="minor"/>
      </dsp:style>
    </dsp:sp>
    <dsp:sp modelId="{DD22C191-33CC-4C03-80A9-0DD3E595C6DE}">
      <dsp:nvSpPr>
        <dsp:cNvPr id="0" name=""/>
        <dsp:cNvSpPr/>
      </dsp:nvSpPr>
      <dsp:spPr>
        <a:xfrm>
          <a:off x="3843996" y="2601151"/>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0DCCE-5460-4F56-B4B7-E901A713DA4F}">
      <dsp:nvSpPr>
        <dsp:cNvPr id="0" name=""/>
        <dsp:cNvSpPr/>
      </dsp:nvSpPr>
      <dsp:spPr>
        <a:xfrm>
          <a:off x="4745088" y="241273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rgbClr val="000000"/>
              </a:solidFill>
              <a:latin typeface="Franklin Gothic Book" panose="020B0503020102020204"/>
              <a:ea typeface="+mn-ea"/>
              <a:cs typeface="Arial" panose="020B0604020202020204" pitchFamily="34" charset="0"/>
            </a:rPr>
            <a:t>This exercise is an opportunity to discuss and present multiple options and possible solutions.</a:t>
          </a:r>
        </a:p>
      </dsp:txBody>
      <dsp:txXfrm>
        <a:off x="4745088" y="2412730"/>
        <a:ext cx="2114937" cy="897246"/>
      </dsp:txXfrm>
    </dsp:sp>
    <dsp:sp modelId="{7F63F575-D7FD-453F-B27D-99F3D2667743}">
      <dsp:nvSpPr>
        <dsp:cNvPr id="0" name=""/>
        <dsp:cNvSpPr/>
      </dsp:nvSpPr>
      <dsp:spPr>
        <a:xfrm>
          <a:off x="7228536" y="2412730"/>
          <a:ext cx="897246" cy="897246"/>
        </a:xfrm>
        <a:prstGeom prst="ellipse">
          <a:avLst/>
        </a:prstGeom>
        <a:solidFill>
          <a:srgbClr val="008000"/>
        </a:solidFill>
        <a:ln>
          <a:noFill/>
        </a:ln>
        <a:effectLst/>
      </dsp:spPr>
      <dsp:style>
        <a:lnRef idx="0">
          <a:scrgbClr r="0" g="0" b="0"/>
        </a:lnRef>
        <a:fillRef idx="1">
          <a:scrgbClr r="0" g="0" b="0"/>
        </a:fillRef>
        <a:effectRef idx="0">
          <a:scrgbClr r="0" g="0" b="0"/>
        </a:effectRef>
        <a:fontRef idx="minor"/>
      </dsp:style>
    </dsp:sp>
    <dsp:sp modelId="{420798E8-9FE1-490C-AB63-F5788A6A1326}">
      <dsp:nvSpPr>
        <dsp:cNvPr id="0" name=""/>
        <dsp:cNvSpPr/>
      </dsp:nvSpPr>
      <dsp:spPr>
        <a:xfrm>
          <a:off x="7416958" y="2601151"/>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F49B2A-C7DC-423B-937A-A5689F93D3E9}">
      <dsp:nvSpPr>
        <dsp:cNvPr id="0" name=""/>
        <dsp:cNvSpPr/>
      </dsp:nvSpPr>
      <dsp:spPr>
        <a:xfrm>
          <a:off x="8318049" y="241273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solidFill>
                <a:srgbClr val="000000"/>
              </a:solidFill>
              <a:latin typeface="Franklin Gothic Book" panose="020B0503020102020204"/>
              <a:ea typeface="+mn-ea"/>
              <a:cs typeface="Arial" panose="020B0604020202020204" pitchFamily="34" charset="0"/>
            </a:rPr>
            <a:t>Use the notes pages available in the Player Handout.</a:t>
          </a:r>
        </a:p>
      </dsp:txBody>
      <dsp:txXfrm>
        <a:off x="8318049" y="2412730"/>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B2D2C-E6CF-4600-A6AD-1DA607939932}"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D7212-FEA2-4635-98DB-3CC50E92622D}" type="slidenum">
              <a:rPr lang="en-US" smtClean="0"/>
              <a:t>‹#›</a:t>
            </a:fld>
            <a:endParaRPr lang="en-US"/>
          </a:p>
        </p:txBody>
      </p:sp>
    </p:spTree>
    <p:extLst>
      <p:ext uri="{BB962C8B-B14F-4D97-AF65-F5344CB8AC3E}">
        <p14:creationId xmlns:p14="http://schemas.microsoft.com/office/powerpoint/2010/main" val="31503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grass, outdoor, sky, tree&#10;&#10;Description automatically generated">
            <a:extLst>
              <a:ext uri="{FF2B5EF4-FFF2-40B4-BE49-F238E27FC236}">
                <a16:creationId xmlns:a16="http://schemas.microsoft.com/office/drawing/2014/main" id="{EF4A044C-1151-40CF-9AF6-27514F65CC7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380" r="3342" b="59902"/>
          <a:stretch/>
        </p:blipFill>
        <p:spPr>
          <a:xfrm>
            <a:off x="-1" y="1"/>
            <a:ext cx="12192001" cy="6857999"/>
          </a:xfrm>
          <a:prstGeom prst="rect">
            <a:avLst/>
          </a:prstGeom>
        </p:spPr>
      </p:pic>
      <p:sp>
        <p:nvSpPr>
          <p:cNvPr id="2" name="Title 1">
            <a:extLst>
              <a:ext uri="{FF2B5EF4-FFF2-40B4-BE49-F238E27FC236}">
                <a16:creationId xmlns:a16="http://schemas.microsoft.com/office/drawing/2014/main" id="{48BBE87A-4E55-43E6-8372-A2D8CD98AE59}"/>
              </a:ext>
            </a:extLst>
          </p:cNvPr>
          <p:cNvSpPr>
            <a:spLocks noGrp="1"/>
          </p:cNvSpPr>
          <p:nvPr>
            <p:ph type="ctrTitle" hasCustomPrompt="1"/>
          </p:nvPr>
        </p:nvSpPr>
        <p:spPr>
          <a:xfrm>
            <a:off x="1524000" y="1122363"/>
            <a:ext cx="9144000" cy="2387600"/>
          </a:xfrm>
        </p:spPr>
        <p:txBody>
          <a:bodyPr anchor="b"/>
          <a:lstStyle>
            <a:lvl1pPr algn="ctr">
              <a:defRPr sz="6000">
                <a:solidFill>
                  <a:srgbClr val="006600"/>
                </a:solidFill>
                <a:latin typeface="Trebuchet MS" panose="020B0603020202020204" pitchFamily="34" charset="0"/>
              </a:defRPr>
            </a:lvl1pPr>
          </a:lstStyle>
          <a:p>
            <a:r>
              <a:rPr lang="en-US" dirty="0"/>
              <a:t>Hospital Surge Tabletop Exercise </a:t>
            </a:r>
          </a:p>
        </p:txBody>
      </p:sp>
      <p:sp>
        <p:nvSpPr>
          <p:cNvPr id="3" name="Subtitle 2">
            <a:extLst>
              <a:ext uri="{FF2B5EF4-FFF2-40B4-BE49-F238E27FC236}">
                <a16:creationId xmlns:a16="http://schemas.microsoft.com/office/drawing/2014/main" id="{1999A06C-B287-41B4-9A27-C018F4B1BAFF}"/>
              </a:ext>
            </a:extLst>
          </p:cNvPr>
          <p:cNvSpPr>
            <a:spLocks noGrp="1"/>
          </p:cNvSpPr>
          <p:nvPr>
            <p:ph type="subTitle" idx="1"/>
          </p:nvPr>
        </p:nvSpPr>
        <p:spPr>
          <a:xfrm>
            <a:off x="1524000" y="3602038"/>
            <a:ext cx="9144000" cy="1655762"/>
          </a:xfrm>
        </p:spPr>
        <p:txBody>
          <a:bodyPr/>
          <a:lstStyle>
            <a:lvl1pPr marL="0" indent="0" algn="ctr">
              <a:buNone/>
              <a:defRPr sz="2400">
                <a:solidFill>
                  <a:srgbClr val="008000"/>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0D4D5F32-F784-4A6D-99DB-E8AD30C876D6}"/>
              </a:ext>
            </a:extLst>
          </p:cNvPr>
          <p:cNvSpPr>
            <a:spLocks noGrp="1"/>
          </p:cNvSpPr>
          <p:nvPr>
            <p:ph type="ftr" sz="quarter" idx="11"/>
          </p:nvPr>
        </p:nvSpPr>
        <p:spPr>
          <a:xfrm>
            <a:off x="3960711" y="6250253"/>
            <a:ext cx="4114800" cy="365125"/>
          </a:xfrm>
          <a:prstGeom prst="rect">
            <a:avLst/>
          </a:prstGeom>
        </p:spPr>
        <p:txBody>
          <a:bodyPr/>
          <a:lstStyle>
            <a:lvl1pPr>
              <a:defRPr>
                <a:solidFill>
                  <a:schemeClr val="tx1"/>
                </a:solidFill>
                <a:latin typeface="Trebuchet MS" panose="020B0603020202020204" pitchFamily="34" charset="0"/>
              </a:defRPr>
            </a:lvl1pPr>
          </a:lstStyle>
          <a:p>
            <a:r>
              <a:rPr lang="en-US" dirty="0"/>
              <a:t>Hospital Surge Tabletop Exercise PowerPoint Presentation</a:t>
            </a:r>
          </a:p>
        </p:txBody>
      </p:sp>
    </p:spTree>
    <p:extLst>
      <p:ext uri="{BB962C8B-B14F-4D97-AF65-F5344CB8AC3E}">
        <p14:creationId xmlns:p14="http://schemas.microsoft.com/office/powerpoint/2010/main" val="399588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8164F7-9EE0-4402-9000-35FFB12EB9F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19329" r="5430" b="70006"/>
          <a:stretch/>
        </p:blipFill>
        <p:spPr>
          <a:xfrm>
            <a:off x="-1" y="0"/>
            <a:ext cx="12192001" cy="1782970"/>
          </a:xfrm>
          <a:prstGeom prst="rect">
            <a:avLst/>
          </a:prstGeom>
        </p:spPr>
      </p:pic>
      <p:sp>
        <p:nvSpPr>
          <p:cNvPr id="2" name="Title 1">
            <a:extLst>
              <a:ext uri="{FF2B5EF4-FFF2-40B4-BE49-F238E27FC236}">
                <a16:creationId xmlns:a16="http://schemas.microsoft.com/office/drawing/2014/main" id="{B69CFC0D-78A0-4FD4-8862-D1B8B34FC0AB}"/>
              </a:ext>
            </a:extLst>
          </p:cNvPr>
          <p:cNvSpPr>
            <a:spLocks noGrp="1"/>
          </p:cNvSpPr>
          <p:nvPr>
            <p:ph type="title"/>
          </p:nvPr>
        </p:nvSpPr>
        <p:spPr/>
        <p:txBody>
          <a:bodyPr/>
          <a:lstStyle>
            <a:lvl1pPr>
              <a:defRPr>
                <a:solidFill>
                  <a:srgbClr val="006600"/>
                </a:solidFill>
                <a:latin typeface="Trebuchet MS" panose="020B06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2A837B-37BC-4568-BE19-21721D355C86}"/>
              </a:ext>
            </a:extLst>
          </p:cNvPr>
          <p:cNvSpPr>
            <a:spLocks noGrp="1"/>
          </p:cNvSpPr>
          <p:nvPr>
            <p:ph idx="1"/>
          </p:nvPr>
        </p:nvSpPr>
        <p:spPr>
          <a:xfrm>
            <a:off x="906567" y="1893991"/>
            <a:ext cx="10515600" cy="4124424"/>
          </a:xfrm>
        </p:spPr>
        <p:txBody>
          <a:bodyPr/>
          <a:lstStyle>
            <a:lvl1pPr>
              <a:defRPr>
                <a:solidFill>
                  <a:srgbClr val="008000"/>
                </a:solidFill>
                <a:latin typeface="Trebuchet MS" panose="020B0603020202020204" pitchFamily="34" charset="0"/>
              </a:defRPr>
            </a:lvl1pPr>
            <a:lvl2pPr>
              <a:defRPr>
                <a:latin typeface="Trebuchet MS" panose="020B0603020202020204" pitchFamily="34" charset="0"/>
              </a:defRPr>
            </a:lvl2pPr>
            <a:lvl3pPr>
              <a:defRPr>
                <a:solidFill>
                  <a:schemeClr val="tx1">
                    <a:lumMod val="65000"/>
                    <a:lumOff val="35000"/>
                  </a:schemeClr>
                </a:solidFill>
                <a:latin typeface="Trebuchet MS" panose="020B0603020202020204" pitchFamily="34" charset="0"/>
              </a:defRPr>
            </a:lvl3pPr>
            <a:lvl4pPr>
              <a:defRPr>
                <a:solidFill>
                  <a:schemeClr val="accent4">
                    <a:lumMod val="50000"/>
                  </a:schemeClr>
                </a:solidFill>
                <a:latin typeface="Trebuchet MS" panose="020B0603020202020204" pitchFamily="34" charset="0"/>
              </a:defRPr>
            </a:lvl4pPr>
            <a:lvl5pPr>
              <a:defRPr>
                <a:solidFill>
                  <a:schemeClr val="accent4">
                    <a:lumMod val="50000"/>
                  </a:schemeClr>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85CD294-F42A-43BA-A4E0-3EF5F49C8720}"/>
              </a:ext>
            </a:extLst>
          </p:cNvPr>
          <p:cNvSpPr>
            <a:spLocks noGrp="1"/>
          </p:cNvSpPr>
          <p:nvPr>
            <p:ph type="ftr" sz="quarter" idx="11"/>
          </p:nvPr>
        </p:nvSpPr>
        <p:spPr>
          <a:xfrm>
            <a:off x="3960711" y="6250253"/>
            <a:ext cx="4114800" cy="365125"/>
          </a:xfrm>
          <a:prstGeom prst="rect">
            <a:avLst/>
          </a:prstGeom>
        </p:spPr>
        <p:txBody>
          <a:bodyPr/>
          <a:lstStyle>
            <a:lvl1pPr>
              <a:defRPr>
                <a:solidFill>
                  <a:schemeClr val="tx1"/>
                </a:solidFill>
                <a:latin typeface="Trebuchet MS" panose="020B0603020202020204" pitchFamily="34" charset="0"/>
              </a:defRPr>
            </a:lvl1pPr>
          </a:lstStyle>
          <a:p>
            <a:r>
              <a:rPr lang="en-US" dirty="0"/>
              <a:t>Hospital Surge Tabletop Exercise PowerPoint Presentation</a:t>
            </a:r>
          </a:p>
        </p:txBody>
      </p:sp>
    </p:spTree>
    <p:extLst>
      <p:ext uri="{BB962C8B-B14F-4D97-AF65-F5344CB8AC3E}">
        <p14:creationId xmlns:p14="http://schemas.microsoft.com/office/powerpoint/2010/main" val="192162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grass, outdoor, sky, tree&#10;&#10;Description automatically generated">
            <a:extLst>
              <a:ext uri="{FF2B5EF4-FFF2-40B4-BE49-F238E27FC236}">
                <a16:creationId xmlns:a16="http://schemas.microsoft.com/office/drawing/2014/main" id="{E3143D12-7C5E-4724-A30F-F1903FF2F6EE}"/>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380" r="3342" b="59902"/>
          <a:stretch/>
        </p:blipFill>
        <p:spPr>
          <a:xfrm>
            <a:off x="-1" y="1"/>
            <a:ext cx="12192001" cy="6857999"/>
          </a:xfrm>
          <a:prstGeom prst="rect">
            <a:avLst/>
          </a:prstGeom>
        </p:spPr>
      </p:pic>
      <p:sp>
        <p:nvSpPr>
          <p:cNvPr id="2" name="Title 1">
            <a:extLst>
              <a:ext uri="{FF2B5EF4-FFF2-40B4-BE49-F238E27FC236}">
                <a16:creationId xmlns:a16="http://schemas.microsoft.com/office/drawing/2014/main" id="{B007BC6C-A8FC-46CE-8D41-79F34D3044EA}"/>
              </a:ext>
            </a:extLst>
          </p:cNvPr>
          <p:cNvSpPr>
            <a:spLocks noGrp="1"/>
          </p:cNvSpPr>
          <p:nvPr>
            <p:ph type="title"/>
          </p:nvPr>
        </p:nvSpPr>
        <p:spPr>
          <a:xfrm>
            <a:off x="831850" y="1709738"/>
            <a:ext cx="10515600" cy="2852737"/>
          </a:xfrm>
        </p:spPr>
        <p:txBody>
          <a:bodyPr anchor="b"/>
          <a:lstStyle>
            <a:lvl1pPr>
              <a:defRPr sz="6000">
                <a:latin typeface="Trebuchet MS" panose="020B0603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A19CE72-A0C5-43F7-8581-EB9DC238CC03}"/>
              </a:ext>
            </a:extLst>
          </p:cNvPr>
          <p:cNvSpPr>
            <a:spLocks noGrp="1"/>
          </p:cNvSpPr>
          <p:nvPr>
            <p:ph type="body" idx="1"/>
          </p:nvPr>
        </p:nvSpPr>
        <p:spPr>
          <a:xfrm>
            <a:off x="831850" y="4589464"/>
            <a:ext cx="10515600" cy="1370762"/>
          </a:xfrm>
        </p:spPr>
        <p:txBody>
          <a:bodyPr/>
          <a:lstStyle>
            <a:lvl1pPr marL="0" indent="0">
              <a:buNone/>
              <a:defRPr sz="2400">
                <a:solidFill>
                  <a:srgbClr val="008000"/>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1809B560-F4FE-438A-B338-92FAD0DF5C61}"/>
              </a:ext>
            </a:extLst>
          </p:cNvPr>
          <p:cNvSpPr>
            <a:spLocks noGrp="1"/>
          </p:cNvSpPr>
          <p:nvPr>
            <p:ph type="ftr" sz="quarter" idx="11"/>
          </p:nvPr>
        </p:nvSpPr>
        <p:spPr>
          <a:xfrm>
            <a:off x="3960711" y="6250253"/>
            <a:ext cx="4114800" cy="365125"/>
          </a:xfrm>
          <a:prstGeom prst="rect">
            <a:avLst/>
          </a:prstGeom>
        </p:spPr>
        <p:txBody>
          <a:bodyPr/>
          <a:lstStyle>
            <a:lvl1pPr>
              <a:defRPr>
                <a:solidFill>
                  <a:schemeClr val="tx1"/>
                </a:solidFill>
              </a:defRPr>
            </a:lvl1pPr>
          </a:lstStyle>
          <a:p>
            <a:r>
              <a:rPr lang="en-US" dirty="0"/>
              <a:t>Hospital Surge Tabletop Exercise PowerPoint Presentation</a:t>
            </a:r>
          </a:p>
        </p:txBody>
      </p:sp>
    </p:spTree>
    <p:extLst>
      <p:ext uri="{BB962C8B-B14F-4D97-AF65-F5344CB8AC3E}">
        <p14:creationId xmlns:p14="http://schemas.microsoft.com/office/powerpoint/2010/main" val="3128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A01D56-7B97-426A-A2C9-11E6E36DB41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19329" r="5430" b="70006"/>
          <a:stretch/>
        </p:blipFill>
        <p:spPr>
          <a:xfrm>
            <a:off x="-1" y="0"/>
            <a:ext cx="12192001" cy="1782970"/>
          </a:xfrm>
          <a:prstGeom prst="rect">
            <a:avLst/>
          </a:prstGeom>
        </p:spPr>
      </p:pic>
      <p:sp>
        <p:nvSpPr>
          <p:cNvPr id="2" name="Title 1">
            <a:extLst>
              <a:ext uri="{FF2B5EF4-FFF2-40B4-BE49-F238E27FC236}">
                <a16:creationId xmlns:a16="http://schemas.microsoft.com/office/drawing/2014/main" id="{8D0D7D5A-9D69-4E6B-B02A-C49612DE6FF9}"/>
              </a:ext>
            </a:extLst>
          </p:cNvPr>
          <p:cNvSpPr>
            <a:spLocks noGrp="1"/>
          </p:cNvSpPr>
          <p:nvPr>
            <p:ph type="title"/>
          </p:nvPr>
        </p:nvSpPr>
        <p:spPr/>
        <p:txBody>
          <a:bodyPr/>
          <a:lstStyle>
            <a:lvl1pPr>
              <a:defRPr>
                <a:solidFill>
                  <a:srgbClr val="006600"/>
                </a:solidFill>
                <a:latin typeface="Trebuchet MS" panose="020B06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8009DD8-6BB5-42D7-BA45-7A84955B22FE}"/>
              </a:ext>
            </a:extLst>
          </p:cNvPr>
          <p:cNvSpPr>
            <a:spLocks noGrp="1"/>
          </p:cNvSpPr>
          <p:nvPr>
            <p:ph sz="half" idx="1"/>
          </p:nvPr>
        </p:nvSpPr>
        <p:spPr>
          <a:xfrm>
            <a:off x="838200" y="1825625"/>
            <a:ext cx="5181600" cy="4151226"/>
          </a:xfrm>
        </p:spPr>
        <p:txBody>
          <a:bodyPr/>
          <a:lstStyle>
            <a:lvl1pPr>
              <a:defRPr>
                <a:solidFill>
                  <a:srgbClr val="008000"/>
                </a:solidFill>
                <a:latin typeface="Trebuchet MS" panose="020B0603020202020204" pitchFamily="34" charset="0"/>
              </a:defRPr>
            </a:lvl1pPr>
            <a:lvl2pPr>
              <a:defRPr>
                <a:latin typeface="Trebuchet MS" panose="020B0603020202020204" pitchFamily="34" charset="0"/>
              </a:defRPr>
            </a:lvl2pPr>
            <a:lvl3pPr>
              <a:defRPr>
                <a:solidFill>
                  <a:schemeClr val="tx1">
                    <a:lumMod val="65000"/>
                    <a:lumOff val="35000"/>
                  </a:schemeClr>
                </a:solidFill>
                <a:latin typeface="Trebuchet MS" panose="020B0603020202020204" pitchFamily="34" charset="0"/>
              </a:defRPr>
            </a:lvl3pPr>
            <a:lvl4pPr>
              <a:defRPr>
                <a:solidFill>
                  <a:schemeClr val="accent4">
                    <a:lumMod val="50000"/>
                  </a:schemeClr>
                </a:solidFill>
                <a:latin typeface="Trebuchet MS" panose="020B0603020202020204" pitchFamily="34" charset="0"/>
              </a:defRPr>
            </a:lvl4pPr>
            <a:lvl5pPr>
              <a:defRPr>
                <a:solidFill>
                  <a:schemeClr val="accent4">
                    <a:lumMod val="50000"/>
                  </a:schemeClr>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DD114CD-2670-43CA-AA24-C4F4584B71A6}"/>
              </a:ext>
            </a:extLst>
          </p:cNvPr>
          <p:cNvSpPr>
            <a:spLocks noGrp="1"/>
          </p:cNvSpPr>
          <p:nvPr>
            <p:ph sz="half" idx="2"/>
          </p:nvPr>
        </p:nvSpPr>
        <p:spPr>
          <a:xfrm>
            <a:off x="6172200" y="1825625"/>
            <a:ext cx="5181600" cy="4151226"/>
          </a:xfrm>
        </p:spPr>
        <p:txBody>
          <a:bodyPr/>
          <a:lstStyle>
            <a:lvl1pPr>
              <a:defRPr>
                <a:latin typeface="Trebuchet MS" panose="020B0603020202020204" pitchFamily="34" charset="0"/>
              </a:defRPr>
            </a:lvl1pPr>
            <a:lvl2pPr>
              <a:defRPr>
                <a:latin typeface="Trebuchet MS" panose="020B0603020202020204" pitchFamily="34" charset="0"/>
              </a:defRPr>
            </a:lvl2pPr>
            <a:lvl3pPr>
              <a:defRPr>
                <a:solidFill>
                  <a:schemeClr val="tx1">
                    <a:lumMod val="65000"/>
                    <a:lumOff val="35000"/>
                  </a:schemeClr>
                </a:solidFill>
                <a:latin typeface="Trebuchet MS" panose="020B0603020202020204" pitchFamily="34" charset="0"/>
              </a:defRPr>
            </a:lvl3pPr>
            <a:lvl4pPr>
              <a:defRPr>
                <a:solidFill>
                  <a:schemeClr val="accent4">
                    <a:lumMod val="50000"/>
                  </a:schemeClr>
                </a:solidFill>
                <a:latin typeface="Trebuchet MS" panose="020B0603020202020204" pitchFamily="34" charset="0"/>
              </a:defRPr>
            </a:lvl4pPr>
            <a:lvl5pPr>
              <a:defRPr>
                <a:solidFill>
                  <a:schemeClr val="accent4">
                    <a:lumMod val="50000"/>
                  </a:schemeClr>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675D527-76F4-4FA4-BED2-7C965AFBD4C6}"/>
              </a:ext>
            </a:extLst>
          </p:cNvPr>
          <p:cNvSpPr>
            <a:spLocks noGrp="1"/>
          </p:cNvSpPr>
          <p:nvPr>
            <p:ph type="ftr" sz="quarter" idx="11"/>
          </p:nvPr>
        </p:nvSpPr>
        <p:spPr>
          <a:xfrm>
            <a:off x="3960711" y="6250253"/>
            <a:ext cx="4114800" cy="365125"/>
          </a:xfrm>
          <a:prstGeom prst="rect">
            <a:avLst/>
          </a:prstGeom>
        </p:spPr>
        <p:txBody>
          <a:bodyPr/>
          <a:lstStyle>
            <a:lvl1pPr>
              <a:defRPr>
                <a:solidFill>
                  <a:schemeClr val="tx1"/>
                </a:solidFill>
              </a:defRPr>
            </a:lvl1pPr>
          </a:lstStyle>
          <a:p>
            <a:r>
              <a:rPr lang="en-US" dirty="0"/>
              <a:t>Hospital Surge Tabletop Exercise PowerPoint Presentation</a:t>
            </a:r>
          </a:p>
        </p:txBody>
      </p:sp>
    </p:spTree>
    <p:extLst>
      <p:ext uri="{BB962C8B-B14F-4D97-AF65-F5344CB8AC3E}">
        <p14:creationId xmlns:p14="http://schemas.microsoft.com/office/powerpoint/2010/main" val="3778650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Company name&#10;&#10;Description automatically generated with medium confidence">
            <a:extLst>
              <a:ext uri="{FF2B5EF4-FFF2-40B4-BE49-F238E27FC236}">
                <a16:creationId xmlns:a16="http://schemas.microsoft.com/office/drawing/2014/main" id="{7BF2C06E-5129-40CA-A1C0-06533A244BF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9233" b="29234"/>
          <a:stretch/>
        </p:blipFill>
        <p:spPr>
          <a:xfrm>
            <a:off x="9131174" y="365125"/>
            <a:ext cx="2686396" cy="611270"/>
          </a:xfrm>
          <a:prstGeom prst="rect">
            <a:avLst/>
          </a:prstGeom>
        </p:spPr>
      </p:pic>
      <p:sp>
        <p:nvSpPr>
          <p:cNvPr id="2" name="Title Placeholder 1">
            <a:extLst>
              <a:ext uri="{FF2B5EF4-FFF2-40B4-BE49-F238E27FC236}">
                <a16:creationId xmlns:a16="http://schemas.microsoft.com/office/drawing/2014/main" id="{6F02F006-64AA-4C1D-B0E2-C5FF5694B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0D8D353-319C-463B-9663-901357BB9A7E}"/>
              </a:ext>
            </a:extLst>
          </p:cNvPr>
          <p:cNvSpPr>
            <a:spLocks noGrp="1"/>
          </p:cNvSpPr>
          <p:nvPr>
            <p:ph type="body" idx="1"/>
          </p:nvPr>
        </p:nvSpPr>
        <p:spPr>
          <a:xfrm>
            <a:off x="838200" y="1825625"/>
            <a:ext cx="10515600" cy="41013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extLst>
      <p:ext uri="{BB962C8B-B14F-4D97-AF65-F5344CB8AC3E}">
        <p14:creationId xmlns:p14="http://schemas.microsoft.com/office/powerpoint/2010/main" val="310293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rgbClr val="006600"/>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8000"/>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FA7A-45AC-47C6-A9C0-53E44B74B46F}"/>
              </a:ext>
            </a:extLst>
          </p:cNvPr>
          <p:cNvSpPr>
            <a:spLocks noGrp="1"/>
          </p:cNvSpPr>
          <p:nvPr>
            <p:ph type="ctrTitle"/>
          </p:nvPr>
        </p:nvSpPr>
        <p:spPr/>
        <p:txBody>
          <a:bodyPr/>
          <a:lstStyle/>
          <a:p>
            <a:r>
              <a:rPr lang="en-US" dirty="0"/>
              <a:t>Hospital Surge Tabletop Exercise </a:t>
            </a:r>
          </a:p>
        </p:txBody>
      </p:sp>
      <p:sp>
        <p:nvSpPr>
          <p:cNvPr id="3" name="Subtitle 2">
            <a:extLst>
              <a:ext uri="{FF2B5EF4-FFF2-40B4-BE49-F238E27FC236}">
                <a16:creationId xmlns:a16="http://schemas.microsoft.com/office/drawing/2014/main" id="{EEECB8DE-C8D5-4112-B19D-79D9D9C9F7DB}"/>
              </a:ext>
            </a:extLst>
          </p:cNvPr>
          <p:cNvSpPr>
            <a:spLocks noGrp="1"/>
          </p:cNvSpPr>
          <p:nvPr>
            <p:ph type="subTitle" idx="1"/>
          </p:nvPr>
        </p:nvSpPr>
        <p:spPr>
          <a:xfrm>
            <a:off x="1524000" y="3602037"/>
            <a:ext cx="9144000" cy="2387599"/>
          </a:xfrm>
        </p:spPr>
        <p:txBody>
          <a:bodyPr>
            <a:normAutofit fontScale="92500" lnSpcReduction="10000"/>
          </a:bodyPr>
          <a:lstStyle/>
          <a:p>
            <a:r>
              <a:rPr lang="en-US" dirty="0">
                <a:highlight>
                  <a:srgbClr val="FFFF00"/>
                </a:highlight>
              </a:rPr>
              <a:t>[INSERT DATE OF EXERCISE]</a:t>
            </a:r>
          </a:p>
          <a:p>
            <a:endParaRPr lang="en-US" dirty="0"/>
          </a:p>
          <a:p>
            <a:endParaRPr lang="en-US" dirty="0"/>
          </a:p>
          <a:p>
            <a:endParaRPr lang="en-US" dirty="0"/>
          </a:p>
          <a:p>
            <a:pPr marL="0" marR="0" algn="just">
              <a:lnSpc>
                <a:spcPct val="115000"/>
              </a:lnSpc>
              <a:spcBef>
                <a:spcPts val="0"/>
              </a:spcBef>
              <a:spcAft>
                <a:spcPts val="0"/>
              </a:spcAft>
            </a:pPr>
            <a:r>
              <a:rPr lang="en-US" sz="1800" dirty="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rPr>
              <a:t>This State of Colorado publication was supported by the Cooperative Agreement Number 5 U3REP190556-02-00 funded by the U.S. Department of Health and Human Services, Office of the Assistant Secretary for Preparedness and Response (ASPR).</a:t>
            </a:r>
          </a:p>
          <a:p>
            <a:endParaRPr lang="en-US" dirty="0"/>
          </a:p>
        </p:txBody>
      </p:sp>
    </p:spTree>
    <p:extLst>
      <p:ext uri="{BB962C8B-B14F-4D97-AF65-F5344CB8AC3E}">
        <p14:creationId xmlns:p14="http://schemas.microsoft.com/office/powerpoint/2010/main" val="145697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9796-8DFE-4314-B585-064DE8DD3AC8}"/>
              </a:ext>
            </a:extLst>
          </p:cNvPr>
          <p:cNvSpPr>
            <a:spLocks noGrp="1"/>
          </p:cNvSpPr>
          <p:nvPr>
            <p:ph type="title"/>
          </p:nvPr>
        </p:nvSpPr>
        <p:spPr/>
        <p:txBody>
          <a:bodyPr/>
          <a:lstStyle/>
          <a:p>
            <a:r>
              <a:rPr lang="en-US" dirty="0"/>
              <a:t>Module 1 Questions </a:t>
            </a:r>
          </a:p>
        </p:txBody>
      </p:sp>
      <p:sp>
        <p:nvSpPr>
          <p:cNvPr id="3" name="Content Placeholder 2">
            <a:extLst>
              <a:ext uri="{FF2B5EF4-FFF2-40B4-BE49-F238E27FC236}">
                <a16:creationId xmlns:a16="http://schemas.microsoft.com/office/drawing/2014/main" id="{4AFF6C05-3368-494C-B585-F4CE6D169F2F}"/>
              </a:ext>
            </a:extLst>
          </p:cNvPr>
          <p:cNvSpPr>
            <a:spLocks noGrp="1"/>
          </p:cNvSpPr>
          <p:nvPr>
            <p:ph idx="1"/>
          </p:nvPr>
        </p:nvSpPr>
        <p:spPr/>
        <p:txBody>
          <a:bodyPr/>
          <a:lstStyle/>
          <a:p>
            <a:pPr marL="457200" marR="0" lvl="0" indent="-457200" algn="just">
              <a:spcBef>
                <a:spcPts val="1200"/>
              </a:spcBef>
              <a:spcAft>
                <a:spcPts val="300"/>
              </a:spcAft>
              <a:buFont typeface="+mj-lt"/>
              <a:buAutoNum type="arabicPeriod" startAt="5"/>
              <a:tabLst>
                <a:tab pos="228600" algn="l"/>
                <a:tab pos="457200" algn="l"/>
              </a:tabLst>
            </a:pPr>
            <a:r>
              <a:rPr lang="en-US" sz="2000" dirty="0">
                <a:effectLst/>
                <a:ea typeface="Calibri" panose="020F0502020204030204" pitchFamily="34" charset="0"/>
                <a:cs typeface="Arial" panose="020B0604020202020204" pitchFamily="34" charset="0"/>
              </a:rPr>
              <a:t>What are the triggers for activating your hospital’s command center (HCC) and medical surge plan? </a:t>
            </a:r>
          </a:p>
          <a:p>
            <a:pPr marL="914400" lvl="1" indent="-457200" algn="just">
              <a:spcBef>
                <a:spcPts val="1200"/>
              </a:spcBef>
              <a:spcAft>
                <a:spcPts val="300"/>
              </a:spcAft>
              <a:buFont typeface="+mj-lt"/>
              <a:buAutoNum type="alphaLcPeriod"/>
              <a:tabLst>
                <a:tab pos="228600" algn="l"/>
                <a:tab pos="457200" algn="l"/>
              </a:tabLst>
            </a:pPr>
            <a:r>
              <a:rPr lang="en-US" sz="2000" dirty="0">
                <a:cs typeface="Arial" panose="020B0604020202020204" pitchFamily="34" charset="0"/>
              </a:rPr>
              <a:t>Would the scenario push you to activate the HCC or surge plan at this time? </a:t>
            </a:r>
          </a:p>
          <a:p>
            <a:endParaRPr lang="en-US" dirty="0"/>
          </a:p>
        </p:txBody>
      </p:sp>
    </p:spTree>
    <p:extLst>
      <p:ext uri="{BB962C8B-B14F-4D97-AF65-F5344CB8AC3E}">
        <p14:creationId xmlns:p14="http://schemas.microsoft.com/office/powerpoint/2010/main" val="208204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FE14-BBF4-4B9D-A4D4-44D0519FEAA6}"/>
              </a:ext>
            </a:extLst>
          </p:cNvPr>
          <p:cNvSpPr>
            <a:spLocks noGrp="1"/>
          </p:cNvSpPr>
          <p:nvPr>
            <p:ph type="title"/>
          </p:nvPr>
        </p:nvSpPr>
        <p:spPr/>
        <p:txBody>
          <a:bodyPr/>
          <a:lstStyle/>
          <a:p>
            <a:r>
              <a:rPr lang="en-US" dirty="0"/>
              <a:t>Hospital Surge Tabletop Exercise </a:t>
            </a:r>
          </a:p>
        </p:txBody>
      </p:sp>
      <p:sp>
        <p:nvSpPr>
          <p:cNvPr id="3" name="Text Placeholder 2">
            <a:extLst>
              <a:ext uri="{FF2B5EF4-FFF2-40B4-BE49-F238E27FC236}">
                <a16:creationId xmlns:a16="http://schemas.microsoft.com/office/drawing/2014/main" id="{3C41E019-8D9F-4159-AE84-2A718E8B3191}"/>
              </a:ext>
            </a:extLst>
          </p:cNvPr>
          <p:cNvSpPr>
            <a:spLocks noGrp="1"/>
          </p:cNvSpPr>
          <p:nvPr>
            <p:ph type="body" idx="1"/>
          </p:nvPr>
        </p:nvSpPr>
        <p:spPr/>
        <p:txBody>
          <a:bodyPr/>
          <a:lstStyle/>
          <a:p>
            <a:r>
              <a:rPr lang="en-US" dirty="0"/>
              <a:t>Module 2</a:t>
            </a:r>
          </a:p>
          <a:p>
            <a:endParaRPr lang="en-US" dirty="0"/>
          </a:p>
        </p:txBody>
      </p:sp>
    </p:spTree>
    <p:extLst>
      <p:ext uri="{BB962C8B-B14F-4D97-AF65-F5344CB8AC3E}">
        <p14:creationId xmlns:p14="http://schemas.microsoft.com/office/powerpoint/2010/main" val="132610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54EE-A9E7-4349-8FC3-53BB9FFA9A38}"/>
              </a:ext>
            </a:extLst>
          </p:cNvPr>
          <p:cNvSpPr>
            <a:spLocks noGrp="1"/>
          </p:cNvSpPr>
          <p:nvPr>
            <p:ph type="title"/>
          </p:nvPr>
        </p:nvSpPr>
        <p:spPr/>
        <p:txBody>
          <a:bodyPr/>
          <a:lstStyle/>
          <a:p>
            <a:r>
              <a:rPr lang="en-US" dirty="0"/>
              <a:t>Scenario Update </a:t>
            </a:r>
          </a:p>
        </p:txBody>
      </p:sp>
      <p:sp>
        <p:nvSpPr>
          <p:cNvPr id="3" name="Content Placeholder 2">
            <a:extLst>
              <a:ext uri="{FF2B5EF4-FFF2-40B4-BE49-F238E27FC236}">
                <a16:creationId xmlns:a16="http://schemas.microsoft.com/office/drawing/2014/main" id="{69300D80-ECA2-48E3-B04E-05C707D1829B}"/>
              </a:ext>
            </a:extLst>
          </p:cNvPr>
          <p:cNvSpPr>
            <a:spLocks noGrp="1"/>
          </p:cNvSpPr>
          <p:nvPr>
            <p:ph idx="1"/>
          </p:nvPr>
        </p:nvSpPr>
        <p:spPr/>
        <p:txBody>
          <a:bodyPr>
            <a:normAutofit lnSpcReduction="10000"/>
          </a:bodyPr>
          <a:lstStyle/>
          <a:p>
            <a:r>
              <a:rPr lang="en-US" dirty="0"/>
              <a:t>At this point in time more patients have begun to arrive at the emergency department. Many of the patients arriving will need some type of emergency surgery. As emergency department staff begin to gather more information from patients and EMS it seems as though you could see as many as </a:t>
            </a:r>
            <a:r>
              <a:rPr lang="en-US" dirty="0">
                <a:highlight>
                  <a:srgbClr val="FFFF00"/>
                </a:highlight>
              </a:rPr>
              <a:t>X</a:t>
            </a:r>
            <a:r>
              <a:rPr lang="en-US" dirty="0"/>
              <a:t> patients arrive at your emergency department over the next several hours. </a:t>
            </a:r>
          </a:p>
          <a:p>
            <a:pPr marL="0" indent="0">
              <a:buNone/>
            </a:pPr>
            <a:r>
              <a:rPr lang="en-US" dirty="0"/>
              <a:t>Key Issues </a:t>
            </a:r>
          </a:p>
          <a:p>
            <a:r>
              <a:rPr lang="en-US" dirty="0"/>
              <a:t>The anticipated 20% - 75% surge of patients will strain and potentially overwhelm </a:t>
            </a:r>
            <a:r>
              <a:rPr lang="en-US" dirty="0">
                <a:highlight>
                  <a:srgbClr val="FFFF00"/>
                </a:highlight>
              </a:rPr>
              <a:t>[FACILITY / HOSPITAL NAME].</a:t>
            </a:r>
          </a:p>
          <a:p>
            <a:endParaRPr lang="en-US" dirty="0"/>
          </a:p>
        </p:txBody>
      </p:sp>
    </p:spTree>
    <p:extLst>
      <p:ext uri="{BB962C8B-B14F-4D97-AF65-F5344CB8AC3E}">
        <p14:creationId xmlns:p14="http://schemas.microsoft.com/office/powerpoint/2010/main" val="405763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DA66-5BC9-47B0-BEF8-D1583807D11C}"/>
              </a:ext>
            </a:extLst>
          </p:cNvPr>
          <p:cNvSpPr>
            <a:spLocks noGrp="1"/>
          </p:cNvSpPr>
          <p:nvPr>
            <p:ph type="title"/>
          </p:nvPr>
        </p:nvSpPr>
        <p:spPr/>
        <p:txBody>
          <a:bodyPr/>
          <a:lstStyle/>
          <a:p>
            <a:r>
              <a:rPr lang="en-US" dirty="0"/>
              <a:t>Module 2 Questions </a:t>
            </a:r>
          </a:p>
        </p:txBody>
      </p:sp>
      <p:sp>
        <p:nvSpPr>
          <p:cNvPr id="3" name="Content Placeholder 2">
            <a:extLst>
              <a:ext uri="{FF2B5EF4-FFF2-40B4-BE49-F238E27FC236}">
                <a16:creationId xmlns:a16="http://schemas.microsoft.com/office/drawing/2014/main" id="{04F5B754-8B91-4566-BDD0-A0D71790C2F9}"/>
              </a:ext>
            </a:extLst>
          </p:cNvPr>
          <p:cNvSpPr>
            <a:spLocks noGrp="1"/>
          </p:cNvSpPr>
          <p:nvPr>
            <p:ph idx="1"/>
          </p:nvPr>
        </p:nvSpPr>
        <p:spPr>
          <a:xfrm>
            <a:off x="906567" y="1893990"/>
            <a:ext cx="10515600" cy="4738303"/>
          </a:xfrm>
        </p:spPr>
        <p:txBody>
          <a:bodyPr>
            <a:normAutofit lnSpcReduction="10000"/>
          </a:bodyPr>
          <a:lstStyle/>
          <a:p>
            <a:pPr marL="514350" indent="-514350">
              <a:buFont typeface="+mj-lt"/>
              <a:buAutoNum type="arabicPeriod"/>
            </a:pPr>
            <a:r>
              <a:rPr lang="en-US" dirty="0"/>
              <a:t>Upon activating your HCC, what positions of the hospital incident command system (HICS) would be filled? </a:t>
            </a:r>
          </a:p>
          <a:p>
            <a:pPr marL="971550" lvl="1" indent="-514350">
              <a:buFont typeface="+mj-lt"/>
              <a:buAutoNum type="alphaLcPeriod"/>
            </a:pPr>
            <a:r>
              <a:rPr lang="en-US" dirty="0"/>
              <a:t>Is this outlined in your hospital emergency operations plan?</a:t>
            </a:r>
          </a:p>
          <a:p>
            <a:pPr marL="514350" indent="-514350">
              <a:buFont typeface="+mj-lt"/>
              <a:buAutoNum type="arabicPeriod"/>
            </a:pPr>
            <a:r>
              <a:rPr lang="en-US" dirty="0"/>
              <a:t>What mechanism would the ED staff use to notify the HCC of the number of potential trauma patients? </a:t>
            </a:r>
          </a:p>
          <a:p>
            <a:pPr marL="514350" indent="-514350">
              <a:buFont typeface="+mj-lt"/>
              <a:buAutoNum type="arabicPeriod"/>
            </a:pPr>
            <a:r>
              <a:rPr lang="en-US" dirty="0"/>
              <a:t>How would the HCC communicate the situation update to the following departments? </a:t>
            </a:r>
          </a:p>
          <a:p>
            <a:pPr marL="971550" lvl="1" indent="-514350">
              <a:buFont typeface="+mj-lt"/>
              <a:buAutoNum type="alphaLcPeriod"/>
            </a:pPr>
            <a:r>
              <a:rPr lang="en-US" dirty="0"/>
              <a:t>Intensive Care Unit (ICU)/Critical Care</a:t>
            </a:r>
          </a:p>
          <a:p>
            <a:pPr marL="971550" lvl="1" indent="-514350">
              <a:buFont typeface="+mj-lt"/>
              <a:buAutoNum type="alphaLcPeriod"/>
            </a:pPr>
            <a:r>
              <a:rPr lang="en-US" dirty="0"/>
              <a:t>Medical/Surgical Units</a:t>
            </a:r>
          </a:p>
          <a:p>
            <a:pPr marL="971550" lvl="1" indent="-514350">
              <a:buFont typeface="+mj-lt"/>
              <a:buAutoNum type="alphaLcPeriod"/>
            </a:pPr>
            <a:r>
              <a:rPr lang="en-US" dirty="0"/>
              <a:t>Perioperative Services </a:t>
            </a:r>
          </a:p>
          <a:p>
            <a:pPr marL="971550" lvl="1" indent="-514350">
              <a:buFont typeface="+mj-lt"/>
              <a:buAutoNum type="alphaLcPeriod"/>
            </a:pPr>
            <a:r>
              <a:rPr lang="en-US" dirty="0"/>
              <a:t>Ambulatory Care</a:t>
            </a:r>
          </a:p>
          <a:p>
            <a:pPr marL="971550" lvl="1" indent="-514350">
              <a:buFont typeface="+mj-lt"/>
              <a:buAutoNum type="alphaLcPeriod"/>
            </a:pPr>
            <a:r>
              <a:rPr lang="en-US" dirty="0"/>
              <a:t>Support/Ancillary Care Services </a:t>
            </a:r>
          </a:p>
        </p:txBody>
      </p:sp>
    </p:spTree>
    <p:extLst>
      <p:ext uri="{BB962C8B-B14F-4D97-AF65-F5344CB8AC3E}">
        <p14:creationId xmlns:p14="http://schemas.microsoft.com/office/powerpoint/2010/main" val="77724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54EE-A9E7-4349-8FC3-53BB9FFA9A38}"/>
              </a:ext>
            </a:extLst>
          </p:cNvPr>
          <p:cNvSpPr>
            <a:spLocks noGrp="1"/>
          </p:cNvSpPr>
          <p:nvPr>
            <p:ph type="title"/>
          </p:nvPr>
        </p:nvSpPr>
        <p:spPr/>
        <p:txBody>
          <a:bodyPr/>
          <a:lstStyle/>
          <a:p>
            <a:r>
              <a:rPr lang="en-US" dirty="0"/>
              <a:t>Scenario Update </a:t>
            </a:r>
          </a:p>
        </p:txBody>
      </p:sp>
      <p:sp>
        <p:nvSpPr>
          <p:cNvPr id="3" name="Content Placeholder 2">
            <a:extLst>
              <a:ext uri="{FF2B5EF4-FFF2-40B4-BE49-F238E27FC236}">
                <a16:creationId xmlns:a16="http://schemas.microsoft.com/office/drawing/2014/main" id="{69300D80-ECA2-48E3-B04E-05C707D1829B}"/>
              </a:ext>
            </a:extLst>
          </p:cNvPr>
          <p:cNvSpPr>
            <a:spLocks noGrp="1"/>
          </p:cNvSpPr>
          <p:nvPr>
            <p:ph idx="1"/>
          </p:nvPr>
        </p:nvSpPr>
        <p:spPr/>
        <p:txBody>
          <a:bodyPr>
            <a:normAutofit/>
          </a:bodyPr>
          <a:lstStyle/>
          <a:p>
            <a:r>
              <a:rPr lang="en-US" dirty="0"/>
              <a:t>At this point in the scenario, you receive a notification from the scene that the grandstands have further collapsed causing 15 -25 more trauma victims ranging in acuity that will likely be transported to your hospital. </a:t>
            </a:r>
          </a:p>
        </p:txBody>
      </p:sp>
    </p:spTree>
    <p:extLst>
      <p:ext uri="{BB962C8B-B14F-4D97-AF65-F5344CB8AC3E}">
        <p14:creationId xmlns:p14="http://schemas.microsoft.com/office/powerpoint/2010/main" val="350298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762F-F71C-47CE-A66E-4951CCE3E014}"/>
              </a:ext>
            </a:extLst>
          </p:cNvPr>
          <p:cNvSpPr>
            <a:spLocks noGrp="1"/>
          </p:cNvSpPr>
          <p:nvPr>
            <p:ph type="title"/>
          </p:nvPr>
        </p:nvSpPr>
        <p:spPr/>
        <p:txBody>
          <a:bodyPr/>
          <a:lstStyle/>
          <a:p>
            <a:r>
              <a:rPr lang="en-US" dirty="0"/>
              <a:t>Module 2 Questions </a:t>
            </a:r>
          </a:p>
        </p:txBody>
      </p:sp>
      <p:sp>
        <p:nvSpPr>
          <p:cNvPr id="3" name="Content Placeholder 2">
            <a:extLst>
              <a:ext uri="{FF2B5EF4-FFF2-40B4-BE49-F238E27FC236}">
                <a16:creationId xmlns:a16="http://schemas.microsoft.com/office/drawing/2014/main" id="{944E0023-F14C-4A1F-9752-06C5157E89AF}"/>
              </a:ext>
            </a:extLst>
          </p:cNvPr>
          <p:cNvSpPr>
            <a:spLocks noGrp="1"/>
          </p:cNvSpPr>
          <p:nvPr>
            <p:ph idx="1"/>
          </p:nvPr>
        </p:nvSpPr>
        <p:spPr/>
        <p:txBody>
          <a:bodyPr/>
          <a:lstStyle/>
          <a:p>
            <a:pPr marL="457200" marR="0" lvl="0" indent="-457200">
              <a:spcBef>
                <a:spcPts val="1200"/>
              </a:spcBef>
              <a:spcAft>
                <a:spcPts val="300"/>
              </a:spcAft>
              <a:buFont typeface="+mj-lt"/>
              <a:buAutoNum type="arabicPeriod" startAt="4"/>
              <a:tabLst>
                <a:tab pos="228600" algn="l"/>
                <a:tab pos="457200" algn="l"/>
              </a:tabLst>
            </a:pPr>
            <a:r>
              <a:rPr lang="en-US" sz="2400" dirty="0">
                <a:effectLst/>
                <a:ea typeface="Calibri" panose="020F0502020204030204" pitchFamily="34" charset="0"/>
                <a:cs typeface="Arial" panose="020B0604020202020204" pitchFamily="34" charset="0"/>
              </a:rPr>
              <a:t>Now that the scope of the incident is better understood, would this change any actions for the following departments? </a:t>
            </a:r>
            <a:endParaRPr lang="en-US" sz="2400" dirty="0">
              <a:effectLst/>
              <a:ea typeface="Calibri" panose="020F0502020204030204" pitchFamily="34" charset="0"/>
              <a:cs typeface="Times New Roman" panose="02020603050405020304" pitchFamily="18" charset="0"/>
            </a:endParaRPr>
          </a:p>
          <a:p>
            <a:pPr marL="914400" marR="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Intensive Care Unit (ICU) / Critical Care</a:t>
            </a:r>
            <a:endParaRPr lang="en-US" dirty="0">
              <a:effectLst/>
              <a:ea typeface="Calibri" panose="020F0502020204030204" pitchFamily="34" charset="0"/>
              <a:cs typeface="Times New Roman" panose="02020603050405020304" pitchFamily="18" charset="0"/>
            </a:endParaRPr>
          </a:p>
          <a:p>
            <a:pPr marL="914400" marR="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Medical / Surgical Units </a:t>
            </a:r>
            <a:endParaRPr lang="en-US" dirty="0">
              <a:effectLst/>
              <a:ea typeface="Calibri" panose="020F0502020204030204" pitchFamily="34" charset="0"/>
              <a:cs typeface="Times New Roman" panose="02020603050405020304" pitchFamily="18" charset="0"/>
            </a:endParaRPr>
          </a:p>
          <a:p>
            <a:pPr marL="914400" marR="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Perioperative Services</a:t>
            </a:r>
            <a:endParaRPr lang="en-US" dirty="0">
              <a:effectLst/>
              <a:ea typeface="Calibri" panose="020F0502020204030204" pitchFamily="34" charset="0"/>
              <a:cs typeface="Times New Roman" panose="02020603050405020304" pitchFamily="18" charset="0"/>
            </a:endParaRPr>
          </a:p>
          <a:p>
            <a:pPr marL="914400" marR="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Ambulatory Care </a:t>
            </a:r>
            <a:endParaRPr lang="en-US" dirty="0">
              <a:effectLst/>
              <a:ea typeface="Calibri" panose="020F0502020204030204" pitchFamily="34" charset="0"/>
              <a:cs typeface="Times New Roman" panose="02020603050405020304" pitchFamily="18" charset="0"/>
            </a:endParaRPr>
          </a:p>
          <a:p>
            <a:pPr marL="914400" marR="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Support/Ancillary Care Services</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972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34A0-5E46-4D66-920A-8D3517498BAC}"/>
              </a:ext>
            </a:extLst>
          </p:cNvPr>
          <p:cNvSpPr>
            <a:spLocks noGrp="1"/>
          </p:cNvSpPr>
          <p:nvPr>
            <p:ph type="title"/>
          </p:nvPr>
        </p:nvSpPr>
        <p:spPr/>
        <p:txBody>
          <a:bodyPr/>
          <a:lstStyle/>
          <a:p>
            <a:r>
              <a:rPr lang="en-US" dirty="0"/>
              <a:t>Module 2 Questions </a:t>
            </a:r>
          </a:p>
        </p:txBody>
      </p:sp>
      <p:sp>
        <p:nvSpPr>
          <p:cNvPr id="3" name="Content Placeholder 2">
            <a:extLst>
              <a:ext uri="{FF2B5EF4-FFF2-40B4-BE49-F238E27FC236}">
                <a16:creationId xmlns:a16="http://schemas.microsoft.com/office/drawing/2014/main" id="{1F0E4974-EC1D-493A-8F5F-EB7C503D46FA}"/>
              </a:ext>
            </a:extLst>
          </p:cNvPr>
          <p:cNvSpPr>
            <a:spLocks noGrp="1"/>
          </p:cNvSpPr>
          <p:nvPr>
            <p:ph idx="1"/>
          </p:nvPr>
        </p:nvSpPr>
        <p:spPr/>
        <p:txBody>
          <a:bodyPr/>
          <a:lstStyle/>
          <a:p>
            <a:pPr marL="457200" marR="0" lvl="0" indent="-457200">
              <a:spcBef>
                <a:spcPts val="1200"/>
              </a:spcBef>
              <a:spcAft>
                <a:spcPts val="300"/>
              </a:spcAft>
              <a:buFont typeface="+mj-lt"/>
              <a:buAutoNum type="arabicPeriod" startAt="5"/>
              <a:tabLst>
                <a:tab pos="228600" algn="l"/>
                <a:tab pos="457200" algn="l"/>
              </a:tabLst>
            </a:pPr>
            <a:r>
              <a:rPr lang="en-US" sz="2400" dirty="0">
                <a:effectLst/>
                <a:ea typeface="Calibri" panose="020F0502020204030204" pitchFamily="34" charset="0"/>
                <a:cs typeface="Arial" panose="020B0604020202020204" pitchFamily="34" charset="0"/>
              </a:rPr>
              <a:t>Would the HCC be reaching out to any external partners?</a:t>
            </a:r>
          </a:p>
          <a:p>
            <a:pPr marL="91440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If so, who would you be reaching out to and what would the message be? </a:t>
            </a:r>
          </a:p>
          <a:p>
            <a:pPr marL="342900" marR="0" lvl="0" indent="-342900">
              <a:spcBef>
                <a:spcPts val="1200"/>
              </a:spcBef>
              <a:spcAft>
                <a:spcPts val="300"/>
              </a:spcAft>
              <a:buFont typeface="+mj-lt"/>
              <a:buAutoNum type="arabicPeriod" startAt="6"/>
              <a:tabLst>
                <a:tab pos="228600" algn="l"/>
                <a:tab pos="457200" algn="l"/>
              </a:tabLst>
            </a:pPr>
            <a:r>
              <a:rPr lang="en-US" sz="2400" dirty="0">
                <a:effectLst/>
                <a:ea typeface="Calibri" panose="020F0502020204030204" pitchFamily="34" charset="0"/>
                <a:cs typeface="Arial" panose="020B0604020202020204" pitchFamily="34" charset="0"/>
              </a:rPr>
              <a:t>Would there be any type of triage unit set up outside / external to the ED?</a:t>
            </a:r>
            <a:endParaRPr lang="en-US" sz="2400" dirty="0">
              <a:effectLst/>
              <a:ea typeface="Calibri" panose="020F0502020204030204" pitchFamily="34" charset="0"/>
              <a:cs typeface="Times New Roman" panose="02020603050405020304" pitchFamily="18" charset="0"/>
            </a:endParaRPr>
          </a:p>
          <a:p>
            <a:pPr marL="742950" marR="0" lvl="1" indent="-285750">
              <a:spcBef>
                <a:spcPts val="1200"/>
              </a:spcBef>
              <a:spcAft>
                <a:spcPts val="300"/>
              </a:spcAft>
              <a:buFont typeface="+mj-lt"/>
              <a:buAutoNum type="arabicPeriod"/>
              <a:tabLst>
                <a:tab pos="228600" algn="l"/>
                <a:tab pos="457200" algn="l"/>
              </a:tabLst>
            </a:pPr>
            <a:r>
              <a:rPr lang="en-US" dirty="0">
                <a:effectLst/>
                <a:ea typeface="Calibri" panose="020F0502020204030204" pitchFamily="34" charset="0"/>
                <a:cs typeface="Arial" panose="020B0604020202020204" pitchFamily="34" charset="0"/>
              </a:rPr>
              <a:t>If so, who is in charge of setting this up?</a:t>
            </a:r>
            <a:endParaRPr lang="en-US" dirty="0">
              <a:effectLst/>
              <a:ea typeface="Calibri" panose="020F0502020204030204" pitchFamily="34" charset="0"/>
              <a:cs typeface="Times New Roman" panose="02020603050405020304" pitchFamily="18" charset="0"/>
            </a:endParaRPr>
          </a:p>
          <a:p>
            <a:pPr marL="342900" marR="0" lvl="0" indent="-342900">
              <a:spcBef>
                <a:spcPts val="1200"/>
              </a:spcBef>
              <a:spcAft>
                <a:spcPts val="300"/>
              </a:spcAft>
              <a:buFont typeface="+mj-lt"/>
              <a:buAutoNum type="arabicPeriod" startAt="6"/>
              <a:tabLst>
                <a:tab pos="228600" algn="l"/>
                <a:tab pos="457200" algn="l"/>
              </a:tabLst>
            </a:pPr>
            <a:r>
              <a:rPr lang="en-US" sz="2400" dirty="0">
                <a:effectLst/>
                <a:ea typeface="Calibri" panose="020F0502020204030204" pitchFamily="34" charset="0"/>
                <a:cs typeface="Arial" panose="020B0604020202020204" pitchFamily="34" charset="0"/>
              </a:rPr>
              <a:t>What are your overall concerns moving into a potentially extended surge event and what would be done to minimize the strain on your facility and staff?</a:t>
            </a:r>
            <a:endParaRPr lang="en-US" sz="2400" dirty="0">
              <a:effectLst/>
              <a:ea typeface="Calibri" panose="020F0502020204030204" pitchFamily="34" charset="0"/>
              <a:cs typeface="Times New Roman" panose="02020603050405020304" pitchFamily="18" charset="0"/>
            </a:endParaRPr>
          </a:p>
          <a:p>
            <a:pPr marL="914400" lvl="1" indent="-457200">
              <a:spcBef>
                <a:spcPts val="1200"/>
              </a:spcBef>
              <a:spcAft>
                <a:spcPts val="300"/>
              </a:spcAft>
              <a:buFont typeface="+mj-lt"/>
              <a:buAutoNum type="alphaLcPeriod"/>
              <a:tabLst>
                <a:tab pos="228600" algn="l"/>
                <a:tab pos="457200" algn="l"/>
              </a:tabLst>
            </a:pPr>
            <a:endParaRPr lang="en-US" dirty="0">
              <a:effectLst/>
              <a:ea typeface="Calibri" panose="020F0502020204030204" pitchFamily="34" charset="0"/>
              <a:cs typeface="Arial" panose="020B0604020202020204" pitchFamily="34" charset="0"/>
            </a:endParaRPr>
          </a:p>
          <a:p>
            <a:pPr marL="457200" indent="-457200">
              <a:spcBef>
                <a:spcPts val="1200"/>
              </a:spcBef>
              <a:spcAft>
                <a:spcPts val="300"/>
              </a:spcAft>
              <a:buFont typeface="+mj-lt"/>
              <a:buAutoNum type="arabicPeriod" startAt="5"/>
              <a:tabLst>
                <a:tab pos="228600" algn="l"/>
                <a:tab pos="457200" algn="l"/>
              </a:tabLst>
            </a:pP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920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27666-6848-4864-9DA7-9A56571D9780}"/>
              </a:ext>
            </a:extLst>
          </p:cNvPr>
          <p:cNvSpPr>
            <a:spLocks noGrp="1"/>
          </p:cNvSpPr>
          <p:nvPr>
            <p:ph type="title"/>
          </p:nvPr>
        </p:nvSpPr>
        <p:spPr/>
        <p:txBody>
          <a:bodyPr/>
          <a:lstStyle/>
          <a:p>
            <a:r>
              <a:rPr lang="en-US" dirty="0"/>
              <a:t>Hospital Surge Tabletop Exercise </a:t>
            </a:r>
          </a:p>
        </p:txBody>
      </p:sp>
      <p:sp>
        <p:nvSpPr>
          <p:cNvPr id="5" name="Text Placeholder 4">
            <a:extLst>
              <a:ext uri="{FF2B5EF4-FFF2-40B4-BE49-F238E27FC236}">
                <a16:creationId xmlns:a16="http://schemas.microsoft.com/office/drawing/2014/main" id="{D25A9339-C2C4-4063-82FE-1689A21A8420}"/>
              </a:ext>
            </a:extLst>
          </p:cNvPr>
          <p:cNvSpPr>
            <a:spLocks noGrp="1"/>
          </p:cNvSpPr>
          <p:nvPr>
            <p:ph type="body" idx="1"/>
          </p:nvPr>
        </p:nvSpPr>
        <p:spPr/>
        <p:txBody>
          <a:bodyPr/>
          <a:lstStyle/>
          <a:p>
            <a:r>
              <a:rPr lang="en-US" dirty="0"/>
              <a:t>Module 3</a:t>
            </a:r>
          </a:p>
        </p:txBody>
      </p:sp>
    </p:spTree>
    <p:extLst>
      <p:ext uri="{BB962C8B-B14F-4D97-AF65-F5344CB8AC3E}">
        <p14:creationId xmlns:p14="http://schemas.microsoft.com/office/powerpoint/2010/main" val="313691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71CBC-C9C5-42CF-98C7-B2A765B857EF}"/>
              </a:ext>
            </a:extLst>
          </p:cNvPr>
          <p:cNvSpPr>
            <a:spLocks noGrp="1"/>
          </p:cNvSpPr>
          <p:nvPr>
            <p:ph type="title"/>
          </p:nvPr>
        </p:nvSpPr>
        <p:spPr/>
        <p:txBody>
          <a:bodyPr/>
          <a:lstStyle/>
          <a:p>
            <a:r>
              <a:rPr lang="en-US" dirty="0"/>
              <a:t>Scenario Update </a:t>
            </a:r>
          </a:p>
        </p:txBody>
      </p:sp>
      <p:sp>
        <p:nvSpPr>
          <p:cNvPr id="5" name="Content Placeholder 4">
            <a:extLst>
              <a:ext uri="{FF2B5EF4-FFF2-40B4-BE49-F238E27FC236}">
                <a16:creationId xmlns:a16="http://schemas.microsoft.com/office/drawing/2014/main" id="{2D8E7469-5B97-4045-95EE-FD9DD3BC97B6}"/>
              </a:ext>
            </a:extLst>
          </p:cNvPr>
          <p:cNvSpPr>
            <a:spLocks noGrp="1"/>
          </p:cNvSpPr>
          <p:nvPr>
            <p:ph idx="1"/>
          </p:nvPr>
        </p:nvSpPr>
        <p:spPr/>
        <p:txBody>
          <a:bodyPr/>
          <a:lstStyle/>
          <a:p>
            <a:r>
              <a:rPr lang="en-US" dirty="0"/>
              <a:t>The majority of victims have been transported from the scene of the incident to your facility, although many are still waiting in the emergency department to be triaged and placed in a bed. As the surge event continues it becomes evident that staffing levels may become an issue.</a:t>
            </a:r>
          </a:p>
          <a:p>
            <a:r>
              <a:rPr lang="en-US" dirty="0"/>
              <a:t>Key Issues</a:t>
            </a:r>
          </a:p>
          <a:p>
            <a:pPr lvl="1"/>
            <a:r>
              <a:rPr lang="en-US" dirty="0"/>
              <a:t>Most victims have been transported to your facility</a:t>
            </a:r>
          </a:p>
          <a:p>
            <a:pPr lvl="1"/>
            <a:r>
              <a:rPr lang="en-US" dirty="0"/>
              <a:t>Many are waiting in the ED to be triaged and placed in a bed</a:t>
            </a:r>
          </a:p>
          <a:p>
            <a:endParaRPr lang="en-US" dirty="0"/>
          </a:p>
        </p:txBody>
      </p:sp>
    </p:spTree>
    <p:extLst>
      <p:ext uri="{BB962C8B-B14F-4D97-AF65-F5344CB8AC3E}">
        <p14:creationId xmlns:p14="http://schemas.microsoft.com/office/powerpoint/2010/main" val="176536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0ADF-BC88-462E-89E1-613BD6E44189}"/>
              </a:ext>
            </a:extLst>
          </p:cNvPr>
          <p:cNvSpPr>
            <a:spLocks noGrp="1"/>
          </p:cNvSpPr>
          <p:nvPr>
            <p:ph type="title"/>
          </p:nvPr>
        </p:nvSpPr>
        <p:spPr/>
        <p:txBody>
          <a:bodyPr/>
          <a:lstStyle/>
          <a:p>
            <a:r>
              <a:rPr lang="en-US" dirty="0"/>
              <a:t>Module 3 Questions </a:t>
            </a:r>
          </a:p>
        </p:txBody>
      </p:sp>
      <p:sp>
        <p:nvSpPr>
          <p:cNvPr id="3" name="Content Placeholder 2">
            <a:extLst>
              <a:ext uri="{FF2B5EF4-FFF2-40B4-BE49-F238E27FC236}">
                <a16:creationId xmlns:a16="http://schemas.microsoft.com/office/drawing/2014/main" id="{5492F47D-5237-4FEB-841B-D1337F9EC312}"/>
              </a:ext>
            </a:extLst>
          </p:cNvPr>
          <p:cNvSpPr>
            <a:spLocks noGrp="1"/>
          </p:cNvSpPr>
          <p:nvPr>
            <p:ph idx="1"/>
          </p:nvPr>
        </p:nvSpPr>
        <p:spPr/>
        <p:txBody>
          <a:bodyPr/>
          <a:lstStyle/>
          <a:p>
            <a:pPr marL="342900" marR="0" lvl="0" indent="-342900">
              <a:spcBef>
                <a:spcPts val="1200"/>
              </a:spcBef>
              <a:spcAft>
                <a:spcPts val="300"/>
              </a:spcAft>
              <a:buFont typeface="+mj-lt"/>
              <a:buAutoNum type="arabicPeriod"/>
              <a:tabLst>
                <a:tab pos="228600" algn="l"/>
                <a:tab pos="457200" algn="l"/>
              </a:tabLst>
            </a:pPr>
            <a:r>
              <a:rPr lang="en-US" sz="2400" dirty="0">
                <a:effectLst/>
                <a:ea typeface="Calibri" panose="020F0502020204030204" pitchFamily="34" charset="0"/>
                <a:cs typeface="Arial" panose="020B0604020202020204" pitchFamily="34" charset="0"/>
              </a:rPr>
              <a:t>What actions are taking place in each of the following departments to make bed space and support the overall effort to care for the surge of patients? </a:t>
            </a:r>
            <a:endParaRPr lang="en-US" sz="2400" dirty="0">
              <a:effectLst/>
              <a:ea typeface="Calibri" panose="020F0502020204030204" pitchFamily="34" charset="0"/>
              <a:cs typeface="Times New Roman" panose="02020603050405020304" pitchFamily="18" charset="0"/>
            </a:endParaRPr>
          </a:p>
          <a:p>
            <a:pPr marL="914400" marR="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Intensive Care Unit (ICU) / Critical Care</a:t>
            </a:r>
            <a:endParaRPr lang="en-US" dirty="0">
              <a:effectLst/>
              <a:ea typeface="Calibri" panose="020F0502020204030204" pitchFamily="34" charset="0"/>
              <a:cs typeface="Times New Roman" panose="02020603050405020304" pitchFamily="18" charset="0"/>
            </a:endParaRPr>
          </a:p>
          <a:p>
            <a:pPr marL="742950" marR="0" lvl="1" indent="-28575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Medical / Surgical Units </a:t>
            </a:r>
            <a:endParaRPr lang="en-US" dirty="0">
              <a:effectLst/>
              <a:ea typeface="Calibri" panose="020F0502020204030204" pitchFamily="34" charset="0"/>
              <a:cs typeface="Times New Roman" panose="02020603050405020304" pitchFamily="18" charset="0"/>
            </a:endParaRPr>
          </a:p>
          <a:p>
            <a:pPr marL="742950" marR="0" lvl="1" indent="-28575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Perioperative Services</a:t>
            </a:r>
            <a:endParaRPr lang="en-US" dirty="0">
              <a:effectLst/>
              <a:ea typeface="Calibri" panose="020F0502020204030204" pitchFamily="34" charset="0"/>
              <a:cs typeface="Times New Roman" panose="02020603050405020304" pitchFamily="18" charset="0"/>
            </a:endParaRPr>
          </a:p>
          <a:p>
            <a:pPr marL="742950" marR="0" lvl="1" indent="-28575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Ambulatory Care </a:t>
            </a:r>
            <a:endParaRPr lang="en-US" dirty="0">
              <a:effectLst/>
              <a:ea typeface="Calibri" panose="020F0502020204030204" pitchFamily="34" charset="0"/>
              <a:cs typeface="Times New Roman" panose="02020603050405020304" pitchFamily="18" charset="0"/>
            </a:endParaRPr>
          </a:p>
          <a:p>
            <a:pPr marL="742950" marR="0" lvl="1" indent="-28575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 Support/Ancillary Care Services</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710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1A4A-FDB0-47B8-A6D9-63E9423DDF0C}"/>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88607EA2-5665-4C4B-8BDA-A01A122BF0C3}"/>
              </a:ext>
            </a:extLst>
          </p:cNvPr>
          <p:cNvSpPr>
            <a:spLocks noGrp="1"/>
          </p:cNvSpPr>
          <p:nvPr>
            <p:ph idx="1"/>
          </p:nvPr>
        </p:nvSpPr>
        <p:spPr/>
        <p:txBody>
          <a:bodyPr/>
          <a:lstStyle/>
          <a:p>
            <a:r>
              <a:rPr lang="en-US" sz="2400" dirty="0"/>
              <a:t>Exercise Facilitators  </a:t>
            </a:r>
          </a:p>
          <a:p>
            <a:pPr lvl="1"/>
            <a:r>
              <a:rPr lang="en-US" sz="2100" dirty="0">
                <a:highlight>
                  <a:srgbClr val="FFFF00"/>
                </a:highlight>
              </a:rPr>
              <a:t>[List all facilitators] </a:t>
            </a:r>
            <a:endParaRPr lang="en-US" sz="2100" dirty="0"/>
          </a:p>
          <a:p>
            <a:r>
              <a:rPr lang="en-US" sz="2400" dirty="0"/>
              <a:t>Exercise Evaluators </a:t>
            </a:r>
          </a:p>
          <a:p>
            <a:pPr lvl="1"/>
            <a:r>
              <a:rPr lang="en-US" sz="2100" dirty="0">
                <a:highlight>
                  <a:srgbClr val="FFFF00"/>
                </a:highlight>
              </a:rPr>
              <a:t>[List all evaluators] </a:t>
            </a:r>
          </a:p>
          <a:p>
            <a:endParaRPr lang="en-US" dirty="0"/>
          </a:p>
        </p:txBody>
      </p:sp>
    </p:spTree>
    <p:extLst>
      <p:ext uri="{BB962C8B-B14F-4D97-AF65-F5344CB8AC3E}">
        <p14:creationId xmlns:p14="http://schemas.microsoft.com/office/powerpoint/2010/main" val="305080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EF6D-19D2-4204-A8F7-9272C2B25CD3}"/>
              </a:ext>
            </a:extLst>
          </p:cNvPr>
          <p:cNvSpPr>
            <a:spLocks noGrp="1"/>
          </p:cNvSpPr>
          <p:nvPr>
            <p:ph type="title"/>
          </p:nvPr>
        </p:nvSpPr>
        <p:spPr/>
        <p:txBody>
          <a:bodyPr/>
          <a:lstStyle/>
          <a:p>
            <a:r>
              <a:rPr lang="en-US" dirty="0"/>
              <a:t>Module 3 Questions </a:t>
            </a:r>
          </a:p>
        </p:txBody>
      </p:sp>
      <p:sp>
        <p:nvSpPr>
          <p:cNvPr id="3" name="Content Placeholder 2">
            <a:extLst>
              <a:ext uri="{FF2B5EF4-FFF2-40B4-BE49-F238E27FC236}">
                <a16:creationId xmlns:a16="http://schemas.microsoft.com/office/drawing/2014/main" id="{5E1270AA-5313-479C-96E3-579A059CF0F1}"/>
              </a:ext>
            </a:extLst>
          </p:cNvPr>
          <p:cNvSpPr>
            <a:spLocks noGrp="1"/>
          </p:cNvSpPr>
          <p:nvPr>
            <p:ph idx="1"/>
          </p:nvPr>
        </p:nvSpPr>
        <p:spPr/>
        <p:txBody>
          <a:bodyPr>
            <a:normAutofit lnSpcReduction="10000"/>
          </a:bodyPr>
          <a:lstStyle/>
          <a:p>
            <a:pPr marL="457200" marR="0" lvl="0" indent="-457200">
              <a:spcBef>
                <a:spcPts val="1200"/>
              </a:spcBef>
              <a:spcAft>
                <a:spcPts val="300"/>
              </a:spcAft>
              <a:buFont typeface="+mj-lt"/>
              <a:buAutoNum type="arabicPeriod" startAt="2"/>
              <a:tabLst>
                <a:tab pos="228600" algn="l"/>
                <a:tab pos="457200" algn="l"/>
              </a:tabLst>
            </a:pPr>
            <a:r>
              <a:rPr lang="en-US" sz="2800" dirty="0">
                <a:effectLst/>
                <a:ea typeface="Calibri" panose="020F0502020204030204" pitchFamily="34" charset="0"/>
                <a:cs typeface="Arial" panose="020B0604020202020204" pitchFamily="34" charset="0"/>
              </a:rPr>
              <a:t>How are patients tracked once they arrive at your facility?</a:t>
            </a:r>
            <a:endParaRPr lang="en-US" sz="2800" dirty="0">
              <a:effectLst/>
              <a:ea typeface="Calibri" panose="020F0502020204030204" pitchFamily="34" charset="0"/>
              <a:cs typeface="Times New Roman" panose="02020603050405020304" pitchFamily="18" charset="0"/>
            </a:endParaRPr>
          </a:p>
          <a:p>
            <a:pPr marL="342900" marR="0" lvl="0" indent="-342900">
              <a:spcBef>
                <a:spcPts val="1200"/>
              </a:spcBef>
              <a:spcAft>
                <a:spcPts val="300"/>
              </a:spcAft>
              <a:buFont typeface="+mj-lt"/>
              <a:buAutoNum type="arabicPeriod" startAt="2"/>
              <a:tabLst>
                <a:tab pos="228600" algn="l"/>
                <a:tab pos="457200" algn="l"/>
              </a:tabLst>
            </a:pPr>
            <a:r>
              <a:rPr lang="en-US" sz="2800" dirty="0">
                <a:effectLst/>
                <a:ea typeface="Calibri" panose="020F0502020204030204" pitchFamily="34" charset="0"/>
                <a:cs typeface="Arial" panose="020B0604020202020204" pitchFamily="34" charset="0"/>
              </a:rPr>
              <a:t>Does the triage process change during a surge event from normal day-to-day operations?</a:t>
            </a:r>
            <a:endParaRPr lang="en-US" sz="2800" dirty="0">
              <a:effectLst/>
              <a:ea typeface="Calibri" panose="020F0502020204030204" pitchFamily="34" charset="0"/>
              <a:cs typeface="Times New Roman" panose="02020603050405020304" pitchFamily="18" charset="0"/>
            </a:endParaRPr>
          </a:p>
          <a:p>
            <a:pPr marL="342900" marR="0" lvl="0" indent="-342900">
              <a:spcBef>
                <a:spcPts val="1200"/>
              </a:spcBef>
              <a:spcAft>
                <a:spcPts val="300"/>
              </a:spcAft>
              <a:buFont typeface="+mj-lt"/>
              <a:buAutoNum type="arabicPeriod" startAt="2"/>
              <a:tabLst>
                <a:tab pos="228600" algn="l"/>
                <a:tab pos="457200" algn="l"/>
              </a:tabLst>
            </a:pPr>
            <a:r>
              <a:rPr lang="en-US" sz="2800" dirty="0">
                <a:effectLst/>
                <a:ea typeface="Calibri" panose="020F0502020204030204" pitchFamily="34" charset="0"/>
                <a:cs typeface="Arial" panose="020B0604020202020204" pitchFamily="34" charset="0"/>
              </a:rPr>
              <a:t>How rapidly is </a:t>
            </a:r>
            <a:r>
              <a:rPr lang="en-US" dirty="0">
                <a:ea typeface="Calibri" panose="020F0502020204030204" pitchFamily="34" charset="0"/>
                <a:cs typeface="Arial" panose="020B0604020202020204" pitchFamily="34" charset="0"/>
              </a:rPr>
              <a:t>your facility able to decompress patients to open up bed space? </a:t>
            </a:r>
          </a:p>
          <a:p>
            <a:pPr marL="342900" marR="0" lvl="0" indent="-342900">
              <a:spcBef>
                <a:spcPts val="1200"/>
              </a:spcBef>
              <a:spcAft>
                <a:spcPts val="300"/>
              </a:spcAft>
              <a:buFont typeface="+mj-lt"/>
              <a:buAutoNum type="arabicPeriod" startAt="2"/>
              <a:tabLst>
                <a:tab pos="228600" algn="l"/>
                <a:tab pos="457200" algn="l"/>
              </a:tabLst>
            </a:pPr>
            <a:r>
              <a:rPr lang="en-US" sz="2800" dirty="0">
                <a:effectLst/>
                <a:ea typeface="Calibri" panose="020F0502020204030204" pitchFamily="34" charset="0"/>
                <a:cs typeface="Arial" panose="020B0604020202020204" pitchFamily="34" charset="0"/>
              </a:rPr>
              <a:t>What is the trigger for requesting additional staff to report to work?</a:t>
            </a:r>
            <a:endParaRPr lang="en-US" sz="2800" dirty="0">
              <a:effectLst/>
              <a:ea typeface="Calibri" panose="020F0502020204030204" pitchFamily="34" charset="0"/>
              <a:cs typeface="Times New Roman" panose="02020603050405020304" pitchFamily="18" charset="0"/>
            </a:endParaRPr>
          </a:p>
          <a:p>
            <a:pPr marL="342900" marR="0" lvl="0" indent="-342900">
              <a:spcBef>
                <a:spcPts val="1200"/>
              </a:spcBef>
              <a:spcAft>
                <a:spcPts val="300"/>
              </a:spcAft>
              <a:buFont typeface="+mj-lt"/>
              <a:buAutoNum type="arabicPeriod" startAt="2"/>
              <a:tabLst>
                <a:tab pos="228600" algn="l"/>
                <a:tab pos="457200" algn="l"/>
              </a:tabLst>
            </a:pPr>
            <a:r>
              <a:rPr lang="en-US" sz="2800" dirty="0">
                <a:effectLst/>
                <a:ea typeface="Calibri" panose="020F0502020204030204" pitchFamily="34" charset="0"/>
                <a:cs typeface="Arial" panose="020B0604020202020204" pitchFamily="34" charset="0"/>
              </a:rPr>
              <a:t>Discuss and develop 2-3 objectives for your facility for the next 8 hours.</a:t>
            </a:r>
            <a:endParaRPr lang="en-US" sz="2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12179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72114-9B01-49E4-BB6B-A93ADCBD549E}"/>
              </a:ext>
            </a:extLst>
          </p:cNvPr>
          <p:cNvSpPr>
            <a:spLocks noGrp="1"/>
          </p:cNvSpPr>
          <p:nvPr>
            <p:ph type="title"/>
          </p:nvPr>
        </p:nvSpPr>
        <p:spPr/>
        <p:txBody>
          <a:bodyPr/>
          <a:lstStyle/>
          <a:p>
            <a:r>
              <a:rPr lang="en-US" dirty="0" err="1"/>
              <a:t>EndEx</a:t>
            </a:r>
            <a:endParaRPr lang="en-US" dirty="0"/>
          </a:p>
        </p:txBody>
      </p:sp>
      <p:sp>
        <p:nvSpPr>
          <p:cNvPr id="5" name="Text Placeholder 4">
            <a:extLst>
              <a:ext uri="{FF2B5EF4-FFF2-40B4-BE49-F238E27FC236}">
                <a16:creationId xmlns:a16="http://schemas.microsoft.com/office/drawing/2014/main" id="{48FD8092-D8A6-4AE5-91C5-52025F41C3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07909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50250C-8694-4EC2-BFE5-9C71E6F22DD6}"/>
              </a:ext>
            </a:extLst>
          </p:cNvPr>
          <p:cNvSpPr>
            <a:spLocks noGrp="1"/>
          </p:cNvSpPr>
          <p:nvPr>
            <p:ph type="title"/>
          </p:nvPr>
        </p:nvSpPr>
        <p:spPr/>
        <p:txBody>
          <a:bodyPr/>
          <a:lstStyle/>
          <a:p>
            <a:r>
              <a:rPr lang="en-US" dirty="0"/>
              <a:t>Exercise </a:t>
            </a:r>
            <a:r>
              <a:rPr lang="en-US" dirty="0" err="1"/>
              <a:t>HotWash</a:t>
            </a:r>
            <a:r>
              <a:rPr lang="en-US" dirty="0"/>
              <a:t> </a:t>
            </a:r>
          </a:p>
        </p:txBody>
      </p:sp>
      <p:sp>
        <p:nvSpPr>
          <p:cNvPr id="5" name="Content Placeholder 4">
            <a:extLst>
              <a:ext uri="{FF2B5EF4-FFF2-40B4-BE49-F238E27FC236}">
                <a16:creationId xmlns:a16="http://schemas.microsoft.com/office/drawing/2014/main" id="{3F05615D-07E8-43EE-9B73-A3A86F4CF0E9}"/>
              </a:ext>
            </a:extLst>
          </p:cNvPr>
          <p:cNvSpPr>
            <a:spLocks noGrp="1"/>
          </p:cNvSpPr>
          <p:nvPr>
            <p:ph sz="half" idx="1"/>
          </p:nvPr>
        </p:nvSpPr>
        <p:spPr/>
        <p:txBody>
          <a:bodyPr/>
          <a:lstStyle/>
          <a:p>
            <a:r>
              <a:rPr lang="en-US" dirty="0"/>
              <a:t>STRENGTHS	</a:t>
            </a:r>
          </a:p>
        </p:txBody>
      </p:sp>
      <p:sp>
        <p:nvSpPr>
          <p:cNvPr id="6" name="Content Placeholder 5">
            <a:extLst>
              <a:ext uri="{FF2B5EF4-FFF2-40B4-BE49-F238E27FC236}">
                <a16:creationId xmlns:a16="http://schemas.microsoft.com/office/drawing/2014/main" id="{7AFF91E9-9A69-4B4C-93ED-D9A3BBBCA498}"/>
              </a:ext>
            </a:extLst>
          </p:cNvPr>
          <p:cNvSpPr>
            <a:spLocks noGrp="1"/>
          </p:cNvSpPr>
          <p:nvPr>
            <p:ph sz="half" idx="2"/>
          </p:nvPr>
        </p:nvSpPr>
        <p:spPr/>
        <p:txBody>
          <a:bodyPr/>
          <a:lstStyle/>
          <a:p>
            <a:r>
              <a:rPr lang="en-US" dirty="0"/>
              <a:t>AREAS FOR IMPROVEMENT</a:t>
            </a:r>
          </a:p>
        </p:txBody>
      </p:sp>
      <p:sp>
        <p:nvSpPr>
          <p:cNvPr id="7" name="Oval 6">
            <a:extLst>
              <a:ext uri="{FF2B5EF4-FFF2-40B4-BE49-F238E27FC236}">
                <a16:creationId xmlns:a16="http://schemas.microsoft.com/office/drawing/2014/main" id="{6E9343BF-0216-49EB-8D7A-0B8350B479D2}"/>
              </a:ext>
            </a:extLst>
          </p:cNvPr>
          <p:cNvSpPr/>
          <p:nvPr/>
        </p:nvSpPr>
        <p:spPr>
          <a:xfrm>
            <a:off x="7458244" y="2534605"/>
            <a:ext cx="1990125" cy="1990125"/>
          </a:xfrm>
          <a:prstGeom prst="ellipse">
            <a:avLst/>
          </a:prstGeom>
          <a:solidFill>
            <a:schemeClr val="bg1">
              <a:lumMod val="75000"/>
            </a:schemeClr>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8" name="Rectangle 7" descr="Upward trend">
            <a:extLst>
              <a:ext uri="{FF2B5EF4-FFF2-40B4-BE49-F238E27FC236}">
                <a16:creationId xmlns:a16="http://schemas.microsoft.com/office/drawing/2014/main" id="{8935576F-0247-47B1-A7AF-C611803FE86F}"/>
              </a:ext>
            </a:extLst>
          </p:cNvPr>
          <p:cNvSpPr/>
          <p:nvPr/>
        </p:nvSpPr>
        <p:spPr>
          <a:xfrm>
            <a:off x="7882368" y="2858062"/>
            <a:ext cx="1141875" cy="11418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220120C7-03B1-4950-897C-9B825586A13B}"/>
              </a:ext>
            </a:extLst>
          </p:cNvPr>
          <p:cNvSpPr/>
          <p:nvPr/>
        </p:nvSpPr>
        <p:spPr>
          <a:xfrm>
            <a:off x="1748568" y="2626884"/>
            <a:ext cx="1990125" cy="1990125"/>
          </a:xfrm>
          <a:prstGeom prst="ellipse">
            <a:avLst/>
          </a:prstGeom>
          <a:solidFill>
            <a:srgbClr val="00800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Dumbbell">
            <a:extLst>
              <a:ext uri="{FF2B5EF4-FFF2-40B4-BE49-F238E27FC236}">
                <a16:creationId xmlns:a16="http://schemas.microsoft.com/office/drawing/2014/main" id="{26E910B2-19CF-4D78-B805-F14AA69374EC}"/>
              </a:ext>
            </a:extLst>
          </p:cNvPr>
          <p:cNvSpPr/>
          <p:nvPr/>
        </p:nvSpPr>
        <p:spPr>
          <a:xfrm>
            <a:off x="2172692" y="3051008"/>
            <a:ext cx="1141875" cy="114187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9524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B76FA1-7DF5-4A37-BE30-9C688FC1D9B0}"/>
              </a:ext>
            </a:extLst>
          </p:cNvPr>
          <p:cNvSpPr>
            <a:spLocks noGrp="1"/>
          </p:cNvSpPr>
          <p:nvPr>
            <p:ph type="title"/>
          </p:nvPr>
        </p:nvSpPr>
        <p:spPr/>
        <p:txBody>
          <a:bodyPr/>
          <a:lstStyle/>
          <a:p>
            <a:r>
              <a:rPr lang="en-US" dirty="0"/>
              <a:t>Next Steps </a:t>
            </a:r>
          </a:p>
        </p:txBody>
      </p:sp>
      <p:sp>
        <p:nvSpPr>
          <p:cNvPr id="6" name="Content Placeholder 5">
            <a:extLst>
              <a:ext uri="{FF2B5EF4-FFF2-40B4-BE49-F238E27FC236}">
                <a16:creationId xmlns:a16="http://schemas.microsoft.com/office/drawing/2014/main" id="{2530012A-41C5-44D0-8BEF-5FF89A19EED4}"/>
              </a:ext>
            </a:extLst>
          </p:cNvPr>
          <p:cNvSpPr>
            <a:spLocks noGrp="1"/>
          </p:cNvSpPr>
          <p:nvPr>
            <p:ph idx="1"/>
          </p:nvPr>
        </p:nvSpPr>
        <p:spPr/>
        <p:txBody>
          <a:bodyPr/>
          <a:lstStyle/>
          <a:p>
            <a:r>
              <a:rPr lang="en-US" dirty="0"/>
              <a:t>Complete participant feedback forms and return to a Facilitator or Evaluator </a:t>
            </a:r>
          </a:p>
          <a:p>
            <a:r>
              <a:rPr lang="en-US" dirty="0"/>
              <a:t>Facilitator and Evaluator will develop am After Action Report / Improvement Plan </a:t>
            </a:r>
          </a:p>
          <a:p>
            <a:r>
              <a:rPr lang="en-US" dirty="0"/>
              <a:t>Once complete this will be shared with exercise participants </a:t>
            </a:r>
          </a:p>
          <a:p>
            <a:endParaRPr lang="en-US" dirty="0"/>
          </a:p>
        </p:txBody>
      </p:sp>
    </p:spTree>
    <p:extLst>
      <p:ext uri="{BB962C8B-B14F-4D97-AF65-F5344CB8AC3E}">
        <p14:creationId xmlns:p14="http://schemas.microsoft.com/office/powerpoint/2010/main" val="186407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8AB54-B8F9-47D9-9798-D2301AD7BB11}"/>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B820080C-90AE-41B6-AD85-9B0C7D6675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506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A864-F8F7-4B30-816F-536E78262AE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503989AC-80D9-40FB-A8EF-83A788F9C2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42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B6D6-8C0C-4619-A5E8-20815F21FFEA}"/>
              </a:ext>
            </a:extLst>
          </p:cNvPr>
          <p:cNvSpPr>
            <a:spLocks noGrp="1"/>
          </p:cNvSpPr>
          <p:nvPr>
            <p:ph type="title"/>
          </p:nvPr>
        </p:nvSpPr>
        <p:spPr/>
        <p:txBody>
          <a:bodyPr/>
          <a:lstStyle/>
          <a:p>
            <a:r>
              <a:rPr lang="en-US" dirty="0"/>
              <a:t>Exercise Objectives </a:t>
            </a:r>
          </a:p>
        </p:txBody>
      </p:sp>
      <p:graphicFrame>
        <p:nvGraphicFramePr>
          <p:cNvPr id="7" name="Content Placeholder 6">
            <a:extLst>
              <a:ext uri="{FF2B5EF4-FFF2-40B4-BE49-F238E27FC236}">
                <a16:creationId xmlns:a16="http://schemas.microsoft.com/office/drawing/2014/main" id="{ED7D4651-74D1-4B0F-A3AE-C396F38F7A9B}"/>
              </a:ext>
            </a:extLst>
          </p:cNvPr>
          <p:cNvGraphicFramePr>
            <a:graphicFrameLocks noGrp="1"/>
          </p:cNvGraphicFramePr>
          <p:nvPr>
            <p:ph idx="1"/>
            <p:extLst>
              <p:ext uri="{D42A27DB-BD31-4B8C-83A1-F6EECF244321}">
                <p14:modId xmlns:p14="http://schemas.microsoft.com/office/powerpoint/2010/main" val="3008671727"/>
              </p:ext>
            </p:extLst>
          </p:nvPr>
        </p:nvGraphicFramePr>
        <p:xfrm>
          <a:off x="838199" y="2347277"/>
          <a:ext cx="9344026" cy="2163445"/>
        </p:xfrm>
        <a:graphic>
          <a:graphicData uri="http://schemas.openxmlformats.org/drawingml/2006/table">
            <a:tbl>
              <a:tblPr firstRow="1" firstCol="1" bandRow="1"/>
              <a:tblGrid>
                <a:gridCol w="5962651">
                  <a:extLst>
                    <a:ext uri="{9D8B030D-6E8A-4147-A177-3AD203B41FA5}">
                      <a16:colId xmlns:a16="http://schemas.microsoft.com/office/drawing/2014/main" val="3518804153"/>
                    </a:ext>
                  </a:extLst>
                </a:gridCol>
                <a:gridCol w="3381375">
                  <a:extLst>
                    <a:ext uri="{9D8B030D-6E8A-4147-A177-3AD203B41FA5}">
                      <a16:colId xmlns:a16="http://schemas.microsoft.com/office/drawing/2014/main" val="210411701"/>
                    </a:ext>
                  </a:extLst>
                </a:gridCol>
              </a:tblGrid>
              <a:tr h="360574">
                <a:tc>
                  <a:txBody>
                    <a:bodyPr/>
                    <a:lstStyle/>
                    <a:p>
                      <a:pPr marL="0" marR="0">
                        <a:spcBef>
                          <a:spcPts val="300"/>
                        </a:spcBef>
                        <a:spcAft>
                          <a:spcPts val="300"/>
                        </a:spcAft>
                      </a:pPr>
                      <a:r>
                        <a:rPr lang="en-US" sz="1600" b="1" dirty="0">
                          <a:solidFill>
                            <a:srgbClr val="FFFFFF"/>
                          </a:solidFill>
                          <a:effectLst/>
                          <a:latin typeface="Trebuchet MS" panose="020B0603020202020204" pitchFamily="34" charset="0"/>
                          <a:ea typeface="Cambria" panose="02040503050406030204" pitchFamily="18" charset="0"/>
                          <a:cs typeface="Arial" panose="020B0604020202020204" pitchFamily="34" charset="0"/>
                        </a:rPr>
                        <a:t>Exercise Objectives</a:t>
                      </a:r>
                      <a:endParaRPr lang="en-US"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6600"/>
                    </a:solidFill>
                  </a:tcPr>
                </a:tc>
                <a:tc>
                  <a:txBody>
                    <a:bodyPr/>
                    <a:lstStyle/>
                    <a:p>
                      <a:pPr marL="0" marR="0">
                        <a:spcBef>
                          <a:spcPts val="300"/>
                        </a:spcBef>
                        <a:spcAft>
                          <a:spcPts val="300"/>
                        </a:spcAft>
                      </a:pPr>
                      <a:r>
                        <a:rPr lang="en-US" sz="1600" b="1">
                          <a:solidFill>
                            <a:srgbClr val="FFFFFF"/>
                          </a:solidFill>
                          <a:effectLst/>
                          <a:latin typeface="Trebuchet MS" panose="020B0603020202020204" pitchFamily="34" charset="0"/>
                          <a:ea typeface="Cambria" panose="02040503050406030204" pitchFamily="18" charset="0"/>
                          <a:cs typeface="Arial" panose="020B0604020202020204" pitchFamily="34" charset="0"/>
                        </a:rPr>
                        <a:t>Capability</a:t>
                      </a:r>
                      <a:endParaRPr lang="en-US"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6600"/>
                    </a:solidFill>
                  </a:tcPr>
                </a:tc>
                <a:extLst>
                  <a:ext uri="{0D108BD9-81ED-4DB2-BD59-A6C34878D82A}">
                    <a16:rowId xmlns:a16="http://schemas.microsoft.com/office/drawing/2014/main" val="4037303811"/>
                  </a:ext>
                </a:extLst>
              </a:tr>
              <a:tr h="1081723">
                <a:tc>
                  <a:txBody>
                    <a:bodyPr/>
                    <a:lstStyle/>
                    <a:p>
                      <a:pPr marL="0" marR="0">
                        <a:spcBef>
                          <a:spcPts val="300"/>
                        </a:spcBef>
                        <a:spcAft>
                          <a:spcPts val="300"/>
                        </a:spcAft>
                      </a:pPr>
                      <a:r>
                        <a:rPr lang="en-US" sz="1600" dirty="0">
                          <a:effectLst/>
                          <a:latin typeface="Trebuchet MS" panose="020B0603020202020204" pitchFamily="34" charset="0"/>
                          <a:ea typeface="Cambria" panose="02040503050406030204" pitchFamily="18" charset="0"/>
                          <a:cs typeface="Times New Roman" panose="02020603050405020304" pitchFamily="18" charset="0"/>
                        </a:rPr>
                        <a:t>Test the ability of </a:t>
                      </a:r>
                      <a:r>
                        <a:rPr lang="en-US" sz="1600" dirty="0">
                          <a:effectLst/>
                          <a:highlight>
                            <a:srgbClr val="FFFF00"/>
                          </a:highlight>
                          <a:latin typeface="Trebuchet MS" panose="020B0603020202020204" pitchFamily="34" charset="0"/>
                          <a:ea typeface="Cambria" panose="02040503050406030204" pitchFamily="18" charset="0"/>
                          <a:cs typeface="Times New Roman" panose="02020603050405020304" pitchFamily="18" charset="0"/>
                        </a:rPr>
                        <a:t>[FACILITY / HOSPITAL NAME] </a:t>
                      </a:r>
                      <a:r>
                        <a:rPr lang="en-US" sz="1600" dirty="0">
                          <a:effectLst/>
                          <a:latin typeface="Trebuchet MS" panose="020B0603020202020204" pitchFamily="34" charset="0"/>
                          <a:ea typeface="Cambria" panose="02040503050406030204" pitchFamily="18" charset="0"/>
                          <a:cs typeface="Times New Roman" panose="02020603050405020304" pitchFamily="18" charset="0"/>
                        </a:rPr>
                        <a:t>to handle a surge of trauma patients (20% and up to 75% of your average daily census) and would strain your resources. </a:t>
                      </a:r>
                      <a:endParaRPr lang="en-US"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300"/>
                        </a:spcBef>
                        <a:spcAft>
                          <a:spcPts val="300"/>
                        </a:spcAft>
                      </a:pPr>
                      <a:r>
                        <a:rPr lang="en-US" sz="1600" dirty="0">
                          <a:effectLst/>
                          <a:latin typeface="Trebuchet MS" panose="020B0603020202020204" pitchFamily="34" charset="0"/>
                          <a:ea typeface="Cambria" panose="02040503050406030204" pitchFamily="18" charset="0"/>
                          <a:cs typeface="Arial" panose="020B0604020202020204" pitchFamily="34" charset="0"/>
                        </a:rPr>
                        <a:t>HPP Capability 4: Medical Surge</a:t>
                      </a:r>
                      <a:endParaRPr lang="en-US"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80063487"/>
                  </a:ext>
                </a:extLst>
              </a:tr>
              <a:tr h="721148">
                <a:tc>
                  <a:txBody>
                    <a:bodyPr/>
                    <a:lstStyle/>
                    <a:p>
                      <a:pPr marL="0" marR="0">
                        <a:spcBef>
                          <a:spcPts val="300"/>
                        </a:spcBef>
                        <a:spcAft>
                          <a:spcPts val="300"/>
                        </a:spcAft>
                      </a:pPr>
                      <a:r>
                        <a:rPr lang="en-US" sz="1600">
                          <a:effectLst/>
                          <a:latin typeface="Trebuchet MS" panose="020B0603020202020204" pitchFamily="34" charset="0"/>
                          <a:ea typeface="Cambria" panose="02040503050406030204" pitchFamily="18" charset="0"/>
                          <a:cs typeface="Times New Roman" panose="02020603050405020304" pitchFamily="18" charset="0"/>
                        </a:rPr>
                        <a:t>Discuss and review </a:t>
                      </a:r>
                      <a:r>
                        <a:rPr lang="en-US" sz="1600">
                          <a:effectLst/>
                          <a:highlight>
                            <a:srgbClr val="FFFF00"/>
                          </a:highlight>
                          <a:latin typeface="Trebuchet MS" panose="020B0603020202020204" pitchFamily="34" charset="0"/>
                          <a:ea typeface="Cambria" panose="02040503050406030204" pitchFamily="18" charset="0"/>
                          <a:cs typeface="Times New Roman" panose="02020603050405020304" pitchFamily="18" charset="0"/>
                        </a:rPr>
                        <a:t>[FACILITY / HOSPITAL NAME</a:t>
                      </a:r>
                      <a:r>
                        <a:rPr lang="en-US" sz="1600">
                          <a:effectLst/>
                          <a:latin typeface="Trebuchet MS" panose="020B0603020202020204" pitchFamily="34" charset="0"/>
                          <a:ea typeface="Cambria" panose="02040503050406030204" pitchFamily="18" charset="0"/>
                          <a:cs typeface="Times New Roman" panose="02020603050405020304" pitchFamily="18" charset="0"/>
                        </a:rPr>
                        <a:t>] </a:t>
                      </a:r>
                      <a:r>
                        <a:rPr lang="en-US" sz="1600">
                          <a:effectLst/>
                          <a:latin typeface="Trebuchet MS" panose="020B0603020202020204" pitchFamily="34" charset="0"/>
                          <a:ea typeface="Cambria" panose="02040503050406030204" pitchFamily="18" charset="0"/>
                          <a:cs typeface="Arial" panose="020B0604020202020204" pitchFamily="34" charset="0"/>
                        </a:rPr>
                        <a:t>medical surge plans and procedures.</a:t>
                      </a:r>
                      <a:endParaRPr lang="en-US" sz="12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spcBef>
                          <a:spcPts val="300"/>
                        </a:spcBef>
                        <a:spcAft>
                          <a:spcPts val="300"/>
                        </a:spcAft>
                      </a:pPr>
                      <a:r>
                        <a:rPr lang="en-US" sz="1600" dirty="0">
                          <a:effectLst/>
                          <a:latin typeface="Trebuchet MS" panose="020B0603020202020204" pitchFamily="34" charset="0"/>
                          <a:ea typeface="Cambria" panose="02040503050406030204" pitchFamily="18" charset="0"/>
                          <a:cs typeface="Arial" panose="020B0604020202020204" pitchFamily="34" charset="0"/>
                        </a:rPr>
                        <a:t>HPP Capability 4: Medical Surge</a:t>
                      </a:r>
                      <a:endParaRPr lang="en-US" sz="1200" dirty="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06735417"/>
                  </a:ext>
                </a:extLst>
              </a:tr>
            </a:tbl>
          </a:graphicData>
        </a:graphic>
      </p:graphicFrame>
    </p:spTree>
    <p:extLst>
      <p:ext uri="{BB962C8B-B14F-4D97-AF65-F5344CB8AC3E}">
        <p14:creationId xmlns:p14="http://schemas.microsoft.com/office/powerpoint/2010/main" val="89095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C863-B999-4831-A8FE-4D40DD35D61D}"/>
              </a:ext>
            </a:extLst>
          </p:cNvPr>
          <p:cNvSpPr>
            <a:spLocks noGrp="1"/>
          </p:cNvSpPr>
          <p:nvPr>
            <p:ph type="title"/>
          </p:nvPr>
        </p:nvSpPr>
        <p:spPr/>
        <p:txBody>
          <a:bodyPr/>
          <a:lstStyle/>
          <a:p>
            <a:r>
              <a:rPr lang="en-US" dirty="0"/>
              <a:t>Exercise Schedule – </a:t>
            </a:r>
            <a:r>
              <a:rPr lang="en-US" dirty="0">
                <a:highlight>
                  <a:srgbClr val="FFFF00"/>
                </a:highlight>
              </a:rPr>
              <a:t>[Copy exercise schedule from SitMan] </a:t>
            </a:r>
            <a:endParaRPr lang="en-US" dirty="0"/>
          </a:p>
        </p:txBody>
      </p:sp>
      <p:sp>
        <p:nvSpPr>
          <p:cNvPr id="5" name="Content Placeholder 4">
            <a:extLst>
              <a:ext uri="{FF2B5EF4-FFF2-40B4-BE49-F238E27FC236}">
                <a16:creationId xmlns:a16="http://schemas.microsoft.com/office/drawing/2014/main" id="{3AFE4495-C289-4412-9F18-DD0A15ACC3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5461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1569-6BCE-4CC8-ACD3-55D94E97E674}"/>
              </a:ext>
            </a:extLst>
          </p:cNvPr>
          <p:cNvSpPr>
            <a:spLocks noGrp="1"/>
          </p:cNvSpPr>
          <p:nvPr>
            <p:ph type="title"/>
          </p:nvPr>
        </p:nvSpPr>
        <p:spPr/>
        <p:txBody>
          <a:bodyPr/>
          <a:lstStyle/>
          <a:p>
            <a:r>
              <a:rPr lang="en-US" dirty="0"/>
              <a:t>Exercise Guidelines</a:t>
            </a:r>
          </a:p>
        </p:txBody>
      </p:sp>
      <p:graphicFrame>
        <p:nvGraphicFramePr>
          <p:cNvPr id="4" name="Content Placeholder 2">
            <a:extLst>
              <a:ext uri="{FF2B5EF4-FFF2-40B4-BE49-F238E27FC236}">
                <a16:creationId xmlns:a16="http://schemas.microsoft.com/office/drawing/2014/main" id="{B388E78D-D123-4C39-99CB-DB2D74368B4C}"/>
              </a:ext>
            </a:extLst>
          </p:cNvPr>
          <p:cNvGraphicFramePr>
            <a:graphicFrameLocks noGrp="1"/>
          </p:cNvGraphicFramePr>
          <p:nvPr>
            <p:ph idx="1"/>
            <p:extLst>
              <p:ext uri="{D42A27DB-BD31-4B8C-83A1-F6EECF244321}">
                <p14:modId xmlns:p14="http://schemas.microsoft.com/office/powerpoint/2010/main" val="4201254157"/>
              </p:ext>
            </p:extLst>
          </p:nvPr>
        </p:nvGraphicFramePr>
        <p:xfrm>
          <a:off x="906463" y="1893888"/>
          <a:ext cx="105156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2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48FAE0-51C8-4311-9D9F-6A5166972BEA}"/>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D821C529-6979-4241-92E8-82FA159AD5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356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18D1-73A9-48D1-88F9-EF4CA8E4DDCC}"/>
              </a:ext>
            </a:extLst>
          </p:cNvPr>
          <p:cNvSpPr>
            <a:spLocks noGrp="1"/>
          </p:cNvSpPr>
          <p:nvPr>
            <p:ph type="title"/>
          </p:nvPr>
        </p:nvSpPr>
        <p:spPr/>
        <p:txBody>
          <a:bodyPr/>
          <a:lstStyle/>
          <a:p>
            <a:r>
              <a:rPr lang="en-US" dirty="0"/>
              <a:t>Hospital Surge Tabletop Exercise </a:t>
            </a:r>
          </a:p>
        </p:txBody>
      </p:sp>
      <p:sp>
        <p:nvSpPr>
          <p:cNvPr id="3" name="Text Placeholder 2">
            <a:extLst>
              <a:ext uri="{FF2B5EF4-FFF2-40B4-BE49-F238E27FC236}">
                <a16:creationId xmlns:a16="http://schemas.microsoft.com/office/drawing/2014/main" id="{E5C581ED-7FD8-43AA-B729-7E4F20F9EECA}"/>
              </a:ext>
            </a:extLst>
          </p:cNvPr>
          <p:cNvSpPr>
            <a:spLocks noGrp="1"/>
          </p:cNvSpPr>
          <p:nvPr>
            <p:ph type="body" idx="1"/>
          </p:nvPr>
        </p:nvSpPr>
        <p:spPr/>
        <p:txBody>
          <a:bodyPr/>
          <a:lstStyle/>
          <a:p>
            <a:r>
              <a:rPr lang="en-US" dirty="0"/>
              <a:t>Module 1</a:t>
            </a:r>
          </a:p>
          <a:p>
            <a:endParaRPr lang="en-US" dirty="0"/>
          </a:p>
        </p:txBody>
      </p:sp>
    </p:spTree>
    <p:extLst>
      <p:ext uri="{BB962C8B-B14F-4D97-AF65-F5344CB8AC3E}">
        <p14:creationId xmlns:p14="http://schemas.microsoft.com/office/powerpoint/2010/main" val="248672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100C-5A18-4281-9514-AD18A2AC88A8}"/>
              </a:ext>
            </a:extLst>
          </p:cNvPr>
          <p:cNvSpPr>
            <a:spLocks noGrp="1"/>
          </p:cNvSpPr>
          <p:nvPr>
            <p:ph type="title"/>
          </p:nvPr>
        </p:nvSpPr>
        <p:spPr/>
        <p:txBody>
          <a:bodyPr/>
          <a:lstStyle/>
          <a:p>
            <a:r>
              <a:rPr lang="en-US" dirty="0"/>
              <a:t>Scenario </a:t>
            </a:r>
          </a:p>
        </p:txBody>
      </p:sp>
      <p:sp>
        <p:nvSpPr>
          <p:cNvPr id="3" name="Content Placeholder 2">
            <a:extLst>
              <a:ext uri="{FF2B5EF4-FFF2-40B4-BE49-F238E27FC236}">
                <a16:creationId xmlns:a16="http://schemas.microsoft.com/office/drawing/2014/main" id="{243AAB88-B407-4007-A926-AB23BE0534EA}"/>
              </a:ext>
            </a:extLst>
          </p:cNvPr>
          <p:cNvSpPr>
            <a:spLocks noGrp="1"/>
          </p:cNvSpPr>
          <p:nvPr>
            <p:ph idx="1"/>
          </p:nvPr>
        </p:nvSpPr>
        <p:spPr/>
        <p:txBody>
          <a:bodyPr>
            <a:normAutofit fontScale="92500"/>
          </a:bodyPr>
          <a:lstStyle/>
          <a:p>
            <a:r>
              <a:rPr lang="en-US" dirty="0"/>
              <a:t>There has been a grandstand collapse at a local fair and </a:t>
            </a:r>
            <a:r>
              <a:rPr lang="en-US" dirty="0">
                <a:highlight>
                  <a:srgbClr val="FFFF00"/>
                </a:highlight>
              </a:rPr>
              <a:t>[FACILITY / HOSPITAL NAME] </a:t>
            </a:r>
            <a:r>
              <a:rPr lang="en-US" dirty="0"/>
              <a:t>is the closest hospital to the scene. Patients start to arrive at via EMS and personal vehicles. Shortly after patients begin to arrive staff in your emergency department determine that there will likely be a surge of trauma patients.       </a:t>
            </a:r>
          </a:p>
          <a:p>
            <a:pPr marL="0" indent="0">
              <a:buNone/>
            </a:pPr>
            <a:r>
              <a:rPr lang="en-US" dirty="0"/>
              <a:t>Key Issues</a:t>
            </a:r>
          </a:p>
          <a:p>
            <a:r>
              <a:rPr lang="en-US" dirty="0">
                <a:highlight>
                  <a:srgbClr val="FFFF00"/>
                </a:highlight>
              </a:rPr>
              <a:t>[FACILITY / HOSPITAL NAME] </a:t>
            </a:r>
            <a:r>
              <a:rPr lang="en-US" dirty="0"/>
              <a:t>will be experiencing a surge of trauma patients over the next few hours. </a:t>
            </a:r>
          </a:p>
          <a:p>
            <a:r>
              <a:rPr lang="en-US" dirty="0"/>
              <a:t>It is unknown at this time how many patients may present at </a:t>
            </a:r>
            <a:r>
              <a:rPr lang="en-US" dirty="0">
                <a:highlight>
                  <a:srgbClr val="FFFF00"/>
                </a:highlight>
              </a:rPr>
              <a:t>[FACILITY / HOSPITAL NAME].</a:t>
            </a:r>
          </a:p>
          <a:p>
            <a:endParaRPr lang="en-US" dirty="0"/>
          </a:p>
        </p:txBody>
      </p:sp>
    </p:spTree>
    <p:extLst>
      <p:ext uri="{BB962C8B-B14F-4D97-AF65-F5344CB8AC3E}">
        <p14:creationId xmlns:p14="http://schemas.microsoft.com/office/powerpoint/2010/main" val="333002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ADF3B-8C18-44C1-8C1A-8B332556144F}"/>
              </a:ext>
            </a:extLst>
          </p:cNvPr>
          <p:cNvSpPr>
            <a:spLocks noGrp="1"/>
          </p:cNvSpPr>
          <p:nvPr>
            <p:ph type="title"/>
          </p:nvPr>
        </p:nvSpPr>
        <p:spPr/>
        <p:txBody>
          <a:bodyPr/>
          <a:lstStyle/>
          <a:p>
            <a:r>
              <a:rPr lang="en-US" dirty="0"/>
              <a:t>Module 1 Questions </a:t>
            </a:r>
          </a:p>
        </p:txBody>
      </p:sp>
      <p:sp>
        <p:nvSpPr>
          <p:cNvPr id="3" name="Content Placeholder 2">
            <a:extLst>
              <a:ext uri="{FF2B5EF4-FFF2-40B4-BE49-F238E27FC236}">
                <a16:creationId xmlns:a16="http://schemas.microsoft.com/office/drawing/2014/main" id="{E8C9C5A4-6837-4F57-905B-2CE4C251C00F}"/>
              </a:ext>
            </a:extLst>
          </p:cNvPr>
          <p:cNvSpPr>
            <a:spLocks noGrp="1"/>
          </p:cNvSpPr>
          <p:nvPr>
            <p:ph idx="1"/>
          </p:nvPr>
        </p:nvSpPr>
        <p:spPr/>
        <p:txBody>
          <a:bodyPr>
            <a:normAutofit/>
          </a:bodyPr>
          <a:lstStyle/>
          <a:p>
            <a:pPr marL="342900" marR="0" lvl="0" indent="-342900" algn="just">
              <a:spcBef>
                <a:spcPts val="1200"/>
              </a:spcBef>
              <a:spcAft>
                <a:spcPts val="300"/>
              </a:spcAft>
              <a:buFont typeface="+mj-lt"/>
              <a:buAutoNum type="arabicPeriod"/>
              <a:tabLst>
                <a:tab pos="228600" algn="l"/>
                <a:tab pos="457200" algn="l"/>
              </a:tabLst>
            </a:pPr>
            <a:r>
              <a:rPr lang="en-US" sz="2400" dirty="0">
                <a:effectLst/>
                <a:ea typeface="Calibri" panose="020F0502020204030204" pitchFamily="34" charset="0"/>
                <a:cs typeface="Arial" panose="020B0604020202020204" pitchFamily="34" charset="0"/>
              </a:rPr>
              <a:t>How would staff in the emergency department learn that there is going to be a surge of trauma patients once initial patients begin to present? </a:t>
            </a:r>
            <a:endParaRPr lang="en-US" sz="2400" dirty="0">
              <a:effectLst/>
              <a:ea typeface="Calibri" panose="020F0502020204030204" pitchFamily="34" charset="0"/>
              <a:cs typeface="Times New Roman" panose="02020603050405020304" pitchFamily="18" charset="0"/>
            </a:endParaRPr>
          </a:p>
          <a:p>
            <a:pPr marL="342900" marR="0" lvl="0" indent="-342900">
              <a:spcBef>
                <a:spcPts val="1200"/>
              </a:spcBef>
              <a:spcAft>
                <a:spcPts val="300"/>
              </a:spcAft>
              <a:buFont typeface="+mj-lt"/>
              <a:buAutoNum type="arabicPeriod"/>
              <a:tabLst>
                <a:tab pos="228600" algn="l"/>
                <a:tab pos="457200" algn="l"/>
              </a:tabLst>
            </a:pPr>
            <a:r>
              <a:rPr lang="en-US" sz="2400" dirty="0">
                <a:effectLst/>
                <a:ea typeface="Calibri" panose="020F0502020204030204" pitchFamily="34" charset="0"/>
                <a:cs typeface="Arial" panose="020B0604020202020204" pitchFamily="34" charset="0"/>
              </a:rPr>
              <a:t>What immediate actions are taken in preparation for a surge event?</a:t>
            </a:r>
            <a:endParaRPr lang="en-US" sz="2400" dirty="0">
              <a:effectLst/>
              <a:ea typeface="Calibri" panose="020F0502020204030204" pitchFamily="34" charset="0"/>
              <a:cs typeface="Times New Roman" panose="02020603050405020304" pitchFamily="18" charset="0"/>
            </a:endParaRPr>
          </a:p>
          <a:p>
            <a:pPr marL="342900" marR="0" lvl="0" indent="-342900">
              <a:spcBef>
                <a:spcPts val="1200"/>
              </a:spcBef>
              <a:spcAft>
                <a:spcPts val="300"/>
              </a:spcAft>
              <a:buFont typeface="+mj-lt"/>
              <a:buAutoNum type="arabicPeriod"/>
              <a:tabLst>
                <a:tab pos="228600" algn="l"/>
                <a:tab pos="457200" algn="l"/>
              </a:tabLst>
            </a:pPr>
            <a:r>
              <a:rPr lang="en-US" sz="2400" dirty="0">
                <a:effectLst/>
                <a:ea typeface="Calibri" panose="020F0502020204030204" pitchFamily="34" charset="0"/>
                <a:cs typeface="Arial" panose="020B0604020202020204" pitchFamily="34" charset="0"/>
              </a:rPr>
              <a:t>Who outside of the emergency department would be contacted?</a:t>
            </a:r>
            <a:endParaRPr lang="en-US" sz="2400" dirty="0">
              <a:effectLst/>
              <a:ea typeface="Calibri" panose="020F0502020204030204" pitchFamily="34" charset="0"/>
              <a:cs typeface="Times New Roman" panose="02020603050405020304" pitchFamily="18" charset="0"/>
            </a:endParaRPr>
          </a:p>
          <a:p>
            <a:pPr marL="914400" marR="0" lvl="1" indent="-457200">
              <a:spcBef>
                <a:spcPts val="1200"/>
              </a:spcBef>
              <a:spcAft>
                <a:spcPts val="300"/>
              </a:spcAft>
              <a:buFont typeface="+mj-lt"/>
              <a:buAutoNum type="alphaLcPeriod"/>
              <a:tabLst>
                <a:tab pos="228600" algn="l"/>
                <a:tab pos="457200" algn="l"/>
              </a:tabLst>
            </a:pPr>
            <a:r>
              <a:rPr lang="en-US" dirty="0">
                <a:effectLst/>
                <a:ea typeface="Calibri" panose="020F0502020204030204" pitchFamily="34" charset="0"/>
                <a:cs typeface="Arial" panose="020B0604020202020204" pitchFamily="34" charset="0"/>
              </a:rPr>
              <a:t>How are they contacted? </a:t>
            </a:r>
          </a:p>
          <a:p>
            <a:pPr marL="914400" lvl="1" indent="-457200">
              <a:spcBef>
                <a:spcPts val="1200"/>
              </a:spcBef>
              <a:spcAft>
                <a:spcPts val="300"/>
              </a:spcAft>
              <a:buFont typeface="+mj-lt"/>
              <a:buAutoNum type="alphaLcPeriod"/>
              <a:tabLst>
                <a:tab pos="228600" algn="l"/>
                <a:tab pos="457200" algn="l"/>
              </a:tabLst>
            </a:pPr>
            <a:r>
              <a:rPr lang="en-US" dirty="0">
                <a:effectLst/>
                <a:latin typeface="Trebuchet MS" panose="020B0603020202020204" pitchFamily="34" charset="0"/>
                <a:ea typeface="Cambria" panose="02040503050406030204" pitchFamily="18" charset="0"/>
                <a:cs typeface="Arial" panose="020B0604020202020204" pitchFamily="34" charset="0"/>
              </a:rPr>
              <a:t>Are any outside partners notified at this time? </a:t>
            </a:r>
            <a:endParaRPr lang="en-US" dirty="0">
              <a:effectLst/>
              <a:latin typeface="Times New Roman" panose="02020603050405020304" pitchFamily="18" charset="0"/>
              <a:ea typeface="Cambria" panose="02040503050406030204" pitchFamily="18" charset="0"/>
              <a:cs typeface="Times New Roman" panose="02020603050405020304" pitchFamily="18" charset="0"/>
            </a:endParaRPr>
          </a:p>
          <a:p>
            <a:pPr marL="342900" marR="0" lvl="0" indent="-342900">
              <a:spcBef>
                <a:spcPts val="1200"/>
              </a:spcBef>
              <a:spcAft>
                <a:spcPts val="300"/>
              </a:spcAft>
              <a:buFont typeface="+mj-lt"/>
              <a:buAutoNum type="arabicPeriod"/>
              <a:tabLst>
                <a:tab pos="228600" algn="l"/>
                <a:tab pos="457200" algn="l"/>
              </a:tabLst>
            </a:pPr>
            <a:r>
              <a:rPr lang="en-US" sz="2400" dirty="0">
                <a:effectLst/>
                <a:ea typeface="Calibri" panose="020F0502020204030204" pitchFamily="34" charset="0"/>
                <a:cs typeface="Arial" panose="020B0604020202020204" pitchFamily="34" charset="0"/>
              </a:rPr>
              <a:t>Facing a medical surge of an unknown number of patients, what initial actions would be taken at your facility overall?</a:t>
            </a:r>
            <a:endParaRPr lang="en-US" sz="2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54264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D5079249568A49A9A6E536877219B4" ma:contentTypeVersion="21" ma:contentTypeDescription="Create a new document." ma:contentTypeScope="" ma:versionID="15ac3c3b2c44eb16d5a92733f259c848">
  <xsd:schema xmlns:xsd="http://www.w3.org/2001/XMLSchema" xmlns:xs="http://www.w3.org/2001/XMLSchema" xmlns:p="http://schemas.microsoft.com/office/2006/metadata/properties" xmlns:ns2="3ed4e33a-ffd4-4211-9f08-9b64a2fd6c78" xmlns:ns3="f11c7de1-4aa6-49fa-a978-6844ef8847b7" targetNamespace="http://schemas.microsoft.com/office/2006/metadata/properties" ma:root="true" ma:fieldsID="a94738a42e265216a51bdec48bb35240" ns2:_="" ns3:_="">
    <xsd:import namespace="3ed4e33a-ffd4-4211-9f08-9b64a2fd6c78"/>
    <xsd:import namespace="f11c7de1-4aa6-49fa-a978-6844ef8847b7"/>
    <xsd:element name="properties">
      <xsd:complexType>
        <xsd:sequence>
          <xsd:element name="documentManagement">
            <xsd:complexType>
              <xsd:all>
                <xsd:element ref="ns2:ICU" minOccurs="0"/>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e33a-ffd4-4211-9f08-9b64a2fd6c78" elementFormDefault="qualified">
    <xsd:import namespace="http://schemas.microsoft.com/office/2006/documentManagement/types"/>
    <xsd:import namespace="http://schemas.microsoft.com/office/infopath/2007/PartnerControls"/>
    <xsd:element name="ICU" ma:index="3" nillable="true" ma:displayName="ICU" ma:default="0" ma:format="Dropdown" ma:internalName="ICU" ma:readOnly="false">
      <xsd:simpleType>
        <xsd:restriction base="dms:Boolea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LengthInSeconds" ma:index="9" nillable="true" ma:displayName="MediaLengthInSeconds" ma:hidden="true" ma:internalName="MediaLengthInSeconds" ma:readOnly="true">
      <xsd:simpleType>
        <xsd:restriction base="dms:Unknown"/>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hidden="true" ma:internalName="MediaServiceKeyPoints" ma:readOnly="true">
      <xsd:simpleType>
        <xsd:restriction base="dms:Note"/>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bbb8555-2208-4e90-9480-fc3109470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1c7de1-4aa6-49fa-a978-6844ef8847b7"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1c49e3a9-9cab-4e9f-9132-5f87aae64714}" ma:internalName="TaxCatchAll" ma:readOnly="false" ma:showField="CatchAllData" ma:web="f11c7de1-4aa6-49fa-a978-6844ef8847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0632E-9FE9-4633-BAD2-605B66FC8828}"/>
</file>

<file path=customXml/itemProps2.xml><?xml version="1.0" encoding="utf-8"?>
<ds:datastoreItem xmlns:ds="http://schemas.openxmlformats.org/officeDocument/2006/customXml" ds:itemID="{4BC2D0E3-7D77-47C5-8576-AEFCBC3BE1DD}"/>
</file>

<file path=docProps/app.xml><?xml version="1.0" encoding="utf-8"?>
<Properties xmlns="http://schemas.openxmlformats.org/officeDocument/2006/extended-properties" xmlns:vt="http://schemas.openxmlformats.org/officeDocument/2006/docPropsVTypes">
  <Template/>
  <TotalTime>136</TotalTime>
  <Words>1058</Words>
  <Application>Microsoft Office PowerPoint</Application>
  <PresentationFormat>Widescreen</PresentationFormat>
  <Paragraphs>106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Times New Roman</vt:lpstr>
      <vt:lpstr>Trebuchet MS</vt:lpstr>
      <vt:lpstr>Office Theme</vt:lpstr>
      <vt:lpstr>Hospital Surge Tabletop Exercise </vt:lpstr>
      <vt:lpstr>Introductions </vt:lpstr>
      <vt:lpstr>Exercise Objectives </vt:lpstr>
      <vt:lpstr>Exercise Schedule – [Copy exercise schedule from SitMan] </vt:lpstr>
      <vt:lpstr>Exercise Guidelines</vt:lpstr>
      <vt:lpstr>Questions?</vt:lpstr>
      <vt:lpstr>Hospital Surge Tabletop Exercise </vt:lpstr>
      <vt:lpstr>Scenario </vt:lpstr>
      <vt:lpstr>Module 1 Questions </vt:lpstr>
      <vt:lpstr>Module 1 Questions </vt:lpstr>
      <vt:lpstr>Hospital Surge Tabletop Exercise </vt:lpstr>
      <vt:lpstr>Scenario Update </vt:lpstr>
      <vt:lpstr>Module 2 Questions </vt:lpstr>
      <vt:lpstr>Scenario Update </vt:lpstr>
      <vt:lpstr>Module 2 Questions </vt:lpstr>
      <vt:lpstr>Module 2 Questions </vt:lpstr>
      <vt:lpstr>Hospital Surge Tabletop Exercise </vt:lpstr>
      <vt:lpstr>Scenario Update </vt:lpstr>
      <vt:lpstr>Module 3 Questions </vt:lpstr>
      <vt:lpstr>Module 3 Questions </vt:lpstr>
      <vt:lpstr>EndEx</vt:lpstr>
      <vt:lpstr>Exercise HotWash </vt:lpstr>
      <vt:lpstr>Next Steps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Smith</dc:creator>
  <cp:lastModifiedBy>Ginny Schwartzer</cp:lastModifiedBy>
  <cp:revision>31</cp:revision>
  <dcterms:created xsi:type="dcterms:W3CDTF">2021-06-29T15:25:19Z</dcterms:created>
  <dcterms:modified xsi:type="dcterms:W3CDTF">2021-07-29T20:20:26Z</dcterms:modified>
</cp:coreProperties>
</file>